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1422" r:id="rId4"/>
    <p:sldId id="1421" r:id="rId5"/>
    <p:sldId id="1089" r:id="rId6"/>
    <p:sldId id="1390" r:id="rId7"/>
    <p:sldId id="1423" r:id="rId8"/>
    <p:sldId id="1424" r:id="rId9"/>
    <p:sldId id="1337" r:id="rId10"/>
    <p:sldId id="1209" r:id="rId11"/>
    <p:sldId id="1092" r:id="rId12"/>
    <p:sldId id="1109" r:id="rId13"/>
    <p:sldId id="1418" r:id="rId14"/>
    <p:sldId id="1082" r:id="rId15"/>
    <p:sldId id="1081" r:id="rId16"/>
    <p:sldId id="1101"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154" d="100"/>
          <a:sy n="154" d="100"/>
        </p:scale>
        <p:origin x="282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[Sjukfrånvaro kommunen 2020-2021 Heroma (003).xlsx]Sammanställning!Pivottabell4</c:name>
    <c:fmtId val="9"/>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38100" cap="rnd">
            <a:solidFill>
              <a:schemeClr val="accent1"/>
            </a:solidFill>
            <a:round/>
          </a:ln>
          <a:effectLst/>
        </c:spPr>
        <c:marker>
          <c:symbol val="circle"/>
          <c:size val="8"/>
          <c:spPr>
            <a:solidFill>
              <a:schemeClr val="accent4"/>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38100" cap="rnd">
            <a:solidFill>
              <a:schemeClr val="accent1"/>
            </a:solidFill>
            <a:round/>
          </a:ln>
          <a:effectLst/>
        </c:spPr>
        <c:marker>
          <c:symbol val="circle"/>
          <c:size val="8"/>
          <c:spPr>
            <a:solidFill>
              <a:schemeClr val="accent4"/>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38100" cap="rnd">
            <a:solidFill>
              <a:schemeClr val="accent1"/>
            </a:solidFill>
            <a:round/>
          </a:ln>
          <a:effectLst/>
        </c:spPr>
        <c:marker>
          <c:symbol val="circle"/>
          <c:size val="8"/>
          <c:spPr>
            <a:solidFill>
              <a:schemeClr val="accent4"/>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Sammanställning!$U$25</c:f>
              <c:strCache>
                <c:ptCount val="1"/>
                <c:pt idx="0">
                  <c:v>Summa av Sjukfrånvaro, kort</c:v>
                </c:pt>
              </c:strCache>
            </c:strRef>
          </c:tx>
          <c:spPr>
            <a:solidFill>
              <a:schemeClr val="accent1"/>
            </a:solidFill>
            <a:ln>
              <a:noFill/>
            </a:ln>
            <a:effectLst/>
          </c:spPr>
          <c:invertIfNegative val="0"/>
          <c:dLbls>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BD1-45A7-99A7-376EA760275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Sammanställning!$T$26:$T$54</c:f>
              <c:multiLvlStrCache>
                <c:ptCount val="25"/>
                <c:lvl>
                  <c:pt idx="0">
                    <c:v>jan</c:v>
                  </c:pt>
                  <c:pt idx="1">
                    <c:v>feb</c:v>
                  </c:pt>
                  <c:pt idx="2">
                    <c:v>mar</c:v>
                  </c:pt>
                  <c:pt idx="3">
                    <c:v>apr</c:v>
                  </c:pt>
                  <c:pt idx="4">
                    <c:v>maj</c:v>
                  </c:pt>
                  <c:pt idx="5">
                    <c:v>jun</c:v>
                  </c:pt>
                  <c:pt idx="6">
                    <c:v>jul</c:v>
                  </c:pt>
                  <c:pt idx="7">
                    <c:v>aug</c:v>
                  </c:pt>
                  <c:pt idx="8">
                    <c:v>sep</c:v>
                  </c:pt>
                  <c:pt idx="9">
                    <c:v>okt</c:v>
                  </c:pt>
                  <c:pt idx="10">
                    <c:v>nov</c:v>
                  </c:pt>
                  <c:pt idx="11">
                    <c:v>dec</c:v>
                  </c:pt>
                  <c:pt idx="12">
                    <c:v>jan</c:v>
                  </c:pt>
                  <c:pt idx="13">
                    <c:v>feb</c:v>
                  </c:pt>
                  <c:pt idx="14">
                    <c:v>mar</c:v>
                  </c:pt>
                  <c:pt idx="15">
                    <c:v>apr</c:v>
                  </c:pt>
                  <c:pt idx="16">
                    <c:v>maj</c:v>
                  </c:pt>
                  <c:pt idx="17">
                    <c:v>jun</c:v>
                  </c:pt>
                  <c:pt idx="18">
                    <c:v>jul</c:v>
                  </c:pt>
                  <c:pt idx="19">
                    <c:v>aug</c:v>
                  </c:pt>
                  <c:pt idx="20">
                    <c:v>sep</c:v>
                  </c:pt>
                  <c:pt idx="21">
                    <c:v>okt</c:v>
                  </c:pt>
                  <c:pt idx="22">
                    <c:v>nov</c:v>
                  </c:pt>
                  <c:pt idx="23">
                    <c:v>dec</c:v>
                  </c:pt>
                  <c:pt idx="24">
                    <c:v>jan</c:v>
                  </c:pt>
                </c:lvl>
                <c:lvl>
                  <c:pt idx="0">
                    <c:v>2022</c:v>
                  </c:pt>
                  <c:pt idx="12">
                    <c:v>2023</c:v>
                  </c:pt>
                  <c:pt idx="24">
                    <c:v>2024</c:v>
                  </c:pt>
                </c:lvl>
              </c:multiLvlStrCache>
            </c:multiLvlStrRef>
          </c:cat>
          <c:val>
            <c:numRef>
              <c:f>Sammanställning!$U$26:$U$54</c:f>
              <c:numCache>
                <c:formatCode>0.0%</c:formatCode>
                <c:ptCount val="25"/>
                <c:pt idx="0">
                  <c:v>9.9999255260493178E-2</c:v>
                </c:pt>
                <c:pt idx="1">
                  <c:v>8.7525032474837186E-2</c:v>
                </c:pt>
                <c:pt idx="2">
                  <c:v>7.2631459761734268E-2</c:v>
                </c:pt>
                <c:pt idx="3">
                  <c:v>5.0177820022011856E-2</c:v>
                </c:pt>
                <c:pt idx="4">
                  <c:v>4.351291578347239E-2</c:v>
                </c:pt>
                <c:pt idx="5">
                  <c:v>4.584326920105624E-2</c:v>
                </c:pt>
                <c:pt idx="6">
                  <c:v>4.1221729280457531E-2</c:v>
                </c:pt>
                <c:pt idx="7">
                  <c:v>5.4423303652627736E-2</c:v>
                </c:pt>
                <c:pt idx="8">
                  <c:v>5.1861436922731756E-2</c:v>
                </c:pt>
                <c:pt idx="9">
                  <c:v>5.6433842898966344E-2</c:v>
                </c:pt>
                <c:pt idx="10">
                  <c:v>6.006301109464688E-2</c:v>
                </c:pt>
                <c:pt idx="11">
                  <c:v>7.9812587903953958E-2</c:v>
                </c:pt>
                <c:pt idx="12">
                  <c:v>5.9097630697973212E-2</c:v>
                </c:pt>
                <c:pt idx="13">
                  <c:v>5.1115323739878628E-2</c:v>
                </c:pt>
                <c:pt idx="14">
                  <c:v>4.7769542481256026E-2</c:v>
                </c:pt>
                <c:pt idx="15">
                  <c:v>3.9437067231346511E-2</c:v>
                </c:pt>
                <c:pt idx="16">
                  <c:v>3.641507492542586E-2</c:v>
                </c:pt>
                <c:pt idx="17">
                  <c:v>2.9363611352739554E-2</c:v>
                </c:pt>
                <c:pt idx="18">
                  <c:v>2.9745637836066693E-2</c:v>
                </c:pt>
                <c:pt idx="19">
                  <c:v>4.0030643304097543E-2</c:v>
                </c:pt>
                <c:pt idx="20">
                  <c:v>4.249934804776092E-2</c:v>
                </c:pt>
                <c:pt idx="21">
                  <c:v>5.2176329422793329E-2</c:v>
                </c:pt>
                <c:pt idx="22">
                  <c:v>6.5188196870465231E-2</c:v>
                </c:pt>
                <c:pt idx="23">
                  <c:v>5.9641592746284784E-2</c:v>
                </c:pt>
                <c:pt idx="24">
                  <c:v>5.1337483132886427E-2</c:v>
                </c:pt>
              </c:numCache>
            </c:numRef>
          </c:val>
          <c:extLst>
            <c:ext xmlns:c16="http://schemas.microsoft.com/office/drawing/2014/chart" uri="{C3380CC4-5D6E-409C-BE32-E72D297353CC}">
              <c16:uniqueId val="{00000000-6BD1-45A7-99A7-376EA7602759}"/>
            </c:ext>
          </c:extLst>
        </c:ser>
        <c:ser>
          <c:idx val="1"/>
          <c:order val="1"/>
          <c:tx>
            <c:strRef>
              <c:f>Sammanställning!$V$25</c:f>
              <c:strCache>
                <c:ptCount val="1"/>
                <c:pt idx="0">
                  <c:v>Summa av Sjukfrånvaro, medel</c:v>
                </c:pt>
              </c:strCache>
            </c:strRef>
          </c:tx>
          <c:spPr>
            <a:solidFill>
              <a:schemeClr val="accent2"/>
            </a:solidFill>
            <a:ln>
              <a:noFill/>
            </a:ln>
            <a:effectLst/>
          </c:spPr>
          <c:invertIfNegative val="0"/>
          <c:cat>
            <c:multiLvlStrRef>
              <c:f>Sammanställning!$T$26:$T$54</c:f>
              <c:multiLvlStrCache>
                <c:ptCount val="25"/>
                <c:lvl>
                  <c:pt idx="0">
                    <c:v>jan</c:v>
                  </c:pt>
                  <c:pt idx="1">
                    <c:v>feb</c:v>
                  </c:pt>
                  <c:pt idx="2">
                    <c:v>mar</c:v>
                  </c:pt>
                  <c:pt idx="3">
                    <c:v>apr</c:v>
                  </c:pt>
                  <c:pt idx="4">
                    <c:v>maj</c:v>
                  </c:pt>
                  <c:pt idx="5">
                    <c:v>jun</c:v>
                  </c:pt>
                  <c:pt idx="6">
                    <c:v>jul</c:v>
                  </c:pt>
                  <c:pt idx="7">
                    <c:v>aug</c:v>
                  </c:pt>
                  <c:pt idx="8">
                    <c:v>sep</c:v>
                  </c:pt>
                  <c:pt idx="9">
                    <c:v>okt</c:v>
                  </c:pt>
                  <c:pt idx="10">
                    <c:v>nov</c:v>
                  </c:pt>
                  <c:pt idx="11">
                    <c:v>dec</c:v>
                  </c:pt>
                  <c:pt idx="12">
                    <c:v>jan</c:v>
                  </c:pt>
                  <c:pt idx="13">
                    <c:v>feb</c:v>
                  </c:pt>
                  <c:pt idx="14">
                    <c:v>mar</c:v>
                  </c:pt>
                  <c:pt idx="15">
                    <c:v>apr</c:v>
                  </c:pt>
                  <c:pt idx="16">
                    <c:v>maj</c:v>
                  </c:pt>
                  <c:pt idx="17">
                    <c:v>jun</c:v>
                  </c:pt>
                  <c:pt idx="18">
                    <c:v>jul</c:v>
                  </c:pt>
                  <c:pt idx="19">
                    <c:v>aug</c:v>
                  </c:pt>
                  <c:pt idx="20">
                    <c:v>sep</c:v>
                  </c:pt>
                  <c:pt idx="21">
                    <c:v>okt</c:v>
                  </c:pt>
                  <c:pt idx="22">
                    <c:v>nov</c:v>
                  </c:pt>
                  <c:pt idx="23">
                    <c:v>dec</c:v>
                  </c:pt>
                  <c:pt idx="24">
                    <c:v>jan</c:v>
                  </c:pt>
                </c:lvl>
                <c:lvl>
                  <c:pt idx="0">
                    <c:v>2022</c:v>
                  </c:pt>
                  <c:pt idx="12">
                    <c:v>2023</c:v>
                  </c:pt>
                  <c:pt idx="24">
                    <c:v>2024</c:v>
                  </c:pt>
                </c:lvl>
              </c:multiLvlStrCache>
            </c:multiLvlStrRef>
          </c:cat>
          <c:val>
            <c:numRef>
              <c:f>Sammanställning!$V$26:$V$54</c:f>
              <c:numCache>
                <c:formatCode>0.0%</c:formatCode>
                <c:ptCount val="25"/>
                <c:pt idx="0">
                  <c:v>2.256136974544547E-2</c:v>
                </c:pt>
                <c:pt idx="1">
                  <c:v>1.9604794775458238E-2</c:v>
                </c:pt>
                <c:pt idx="2">
                  <c:v>1.152216363780164E-2</c:v>
                </c:pt>
                <c:pt idx="3">
                  <c:v>9.3815729655413026E-3</c:v>
                </c:pt>
                <c:pt idx="4">
                  <c:v>1.3479042179355928E-2</c:v>
                </c:pt>
                <c:pt idx="5">
                  <c:v>1.6393889606894096E-2</c:v>
                </c:pt>
                <c:pt idx="6">
                  <c:v>1.5120896349944643E-2</c:v>
                </c:pt>
                <c:pt idx="7">
                  <c:v>1.508250890752803E-2</c:v>
                </c:pt>
                <c:pt idx="8">
                  <c:v>1.6122351785142992E-2</c:v>
                </c:pt>
                <c:pt idx="9">
                  <c:v>1.123666599863225E-2</c:v>
                </c:pt>
                <c:pt idx="10">
                  <c:v>9.5580582884866108E-3</c:v>
                </c:pt>
                <c:pt idx="11">
                  <c:v>1.7479614238217478E-2</c:v>
                </c:pt>
                <c:pt idx="12">
                  <c:v>1.8157212941789434E-2</c:v>
                </c:pt>
                <c:pt idx="13">
                  <c:v>2.031405367633967E-2</c:v>
                </c:pt>
                <c:pt idx="14">
                  <c:v>1.4596092423322854E-2</c:v>
                </c:pt>
                <c:pt idx="15">
                  <c:v>9.5176345906693386E-3</c:v>
                </c:pt>
                <c:pt idx="16">
                  <c:v>7.46899875952684E-3</c:v>
                </c:pt>
                <c:pt idx="17">
                  <c:v>1.61448671366556E-2</c:v>
                </c:pt>
                <c:pt idx="18">
                  <c:v>1.2763244500163327E-2</c:v>
                </c:pt>
                <c:pt idx="19">
                  <c:v>1.2372873251067959E-2</c:v>
                </c:pt>
                <c:pt idx="20">
                  <c:v>1.2907613292642494E-2</c:v>
                </c:pt>
                <c:pt idx="21">
                  <c:v>1.067015239318935E-2</c:v>
                </c:pt>
                <c:pt idx="22">
                  <c:v>1.1210574898787467E-2</c:v>
                </c:pt>
                <c:pt idx="23">
                  <c:v>1.8988061062319386E-2</c:v>
                </c:pt>
                <c:pt idx="24">
                  <c:v>2.0696553712829972E-2</c:v>
                </c:pt>
              </c:numCache>
            </c:numRef>
          </c:val>
          <c:extLst>
            <c:ext xmlns:c16="http://schemas.microsoft.com/office/drawing/2014/chart" uri="{C3380CC4-5D6E-409C-BE32-E72D297353CC}">
              <c16:uniqueId val="{00000001-6BD1-45A7-99A7-376EA7602759}"/>
            </c:ext>
          </c:extLst>
        </c:ser>
        <c:ser>
          <c:idx val="2"/>
          <c:order val="2"/>
          <c:tx>
            <c:strRef>
              <c:f>Sammanställning!$W$25</c:f>
              <c:strCache>
                <c:ptCount val="1"/>
                <c:pt idx="0">
                  <c:v>Summa av Sjukfrånvaro, lång</c:v>
                </c:pt>
              </c:strCache>
            </c:strRef>
          </c:tx>
          <c:spPr>
            <a:solidFill>
              <a:schemeClr val="accent3"/>
            </a:solidFill>
            <a:ln>
              <a:noFill/>
            </a:ln>
            <a:effectLst/>
          </c:spPr>
          <c:invertIfNegative val="0"/>
          <c:dLbls>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D1-45A7-99A7-376EA760275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Sammanställning!$T$26:$T$54</c:f>
              <c:multiLvlStrCache>
                <c:ptCount val="25"/>
                <c:lvl>
                  <c:pt idx="0">
                    <c:v>jan</c:v>
                  </c:pt>
                  <c:pt idx="1">
                    <c:v>feb</c:v>
                  </c:pt>
                  <c:pt idx="2">
                    <c:v>mar</c:v>
                  </c:pt>
                  <c:pt idx="3">
                    <c:v>apr</c:v>
                  </c:pt>
                  <c:pt idx="4">
                    <c:v>maj</c:v>
                  </c:pt>
                  <c:pt idx="5">
                    <c:v>jun</c:v>
                  </c:pt>
                  <c:pt idx="6">
                    <c:v>jul</c:v>
                  </c:pt>
                  <c:pt idx="7">
                    <c:v>aug</c:v>
                  </c:pt>
                  <c:pt idx="8">
                    <c:v>sep</c:v>
                  </c:pt>
                  <c:pt idx="9">
                    <c:v>okt</c:v>
                  </c:pt>
                  <c:pt idx="10">
                    <c:v>nov</c:v>
                  </c:pt>
                  <c:pt idx="11">
                    <c:v>dec</c:v>
                  </c:pt>
                  <c:pt idx="12">
                    <c:v>jan</c:v>
                  </c:pt>
                  <c:pt idx="13">
                    <c:v>feb</c:v>
                  </c:pt>
                  <c:pt idx="14">
                    <c:v>mar</c:v>
                  </c:pt>
                  <c:pt idx="15">
                    <c:v>apr</c:v>
                  </c:pt>
                  <c:pt idx="16">
                    <c:v>maj</c:v>
                  </c:pt>
                  <c:pt idx="17">
                    <c:v>jun</c:v>
                  </c:pt>
                  <c:pt idx="18">
                    <c:v>jul</c:v>
                  </c:pt>
                  <c:pt idx="19">
                    <c:v>aug</c:v>
                  </c:pt>
                  <c:pt idx="20">
                    <c:v>sep</c:v>
                  </c:pt>
                  <c:pt idx="21">
                    <c:v>okt</c:v>
                  </c:pt>
                  <c:pt idx="22">
                    <c:v>nov</c:v>
                  </c:pt>
                  <c:pt idx="23">
                    <c:v>dec</c:v>
                  </c:pt>
                  <c:pt idx="24">
                    <c:v>jan</c:v>
                  </c:pt>
                </c:lvl>
                <c:lvl>
                  <c:pt idx="0">
                    <c:v>2022</c:v>
                  </c:pt>
                  <c:pt idx="12">
                    <c:v>2023</c:v>
                  </c:pt>
                  <c:pt idx="24">
                    <c:v>2024</c:v>
                  </c:pt>
                </c:lvl>
              </c:multiLvlStrCache>
            </c:multiLvlStrRef>
          </c:cat>
          <c:val>
            <c:numRef>
              <c:f>Sammanställning!$W$26:$W$54</c:f>
              <c:numCache>
                <c:formatCode>0.0%</c:formatCode>
                <c:ptCount val="25"/>
                <c:pt idx="0">
                  <c:v>4.5247547559963727E-2</c:v>
                </c:pt>
                <c:pt idx="1">
                  <c:v>4.5439381458052645E-2</c:v>
                </c:pt>
                <c:pt idx="2">
                  <c:v>3.9657229454525447E-2</c:v>
                </c:pt>
                <c:pt idx="3">
                  <c:v>3.8559040268281441E-2</c:v>
                </c:pt>
                <c:pt idx="4">
                  <c:v>3.942042725550006E-2</c:v>
                </c:pt>
                <c:pt idx="5">
                  <c:v>4.5913511663494708E-2</c:v>
                </c:pt>
                <c:pt idx="6">
                  <c:v>4.365976940214579E-2</c:v>
                </c:pt>
                <c:pt idx="7">
                  <c:v>5.1954437607757899E-2</c:v>
                </c:pt>
                <c:pt idx="8">
                  <c:v>5.5352182972482254E-2</c:v>
                </c:pt>
                <c:pt idx="9">
                  <c:v>4.9240894243265082E-2</c:v>
                </c:pt>
                <c:pt idx="10">
                  <c:v>5.1188454242158087E-2</c:v>
                </c:pt>
                <c:pt idx="11">
                  <c:v>4.80095292024297E-2</c:v>
                </c:pt>
                <c:pt idx="12">
                  <c:v>5.6095789091464746E-2</c:v>
                </c:pt>
                <c:pt idx="13">
                  <c:v>5.1037988242252232E-2</c:v>
                </c:pt>
                <c:pt idx="14">
                  <c:v>5.1800832521042922E-2</c:v>
                </c:pt>
                <c:pt idx="15">
                  <c:v>5.5649661321082004E-2</c:v>
                </c:pt>
                <c:pt idx="16">
                  <c:v>5.2505972533198657E-2</c:v>
                </c:pt>
                <c:pt idx="17">
                  <c:v>4.7953688284691313E-2</c:v>
                </c:pt>
                <c:pt idx="18">
                  <c:v>4.6314855578227343E-2</c:v>
                </c:pt>
                <c:pt idx="19">
                  <c:v>4.259638080058336E-2</c:v>
                </c:pt>
                <c:pt idx="20">
                  <c:v>4.7217348123756941E-2</c:v>
                </c:pt>
                <c:pt idx="21">
                  <c:v>5.8059184808458439E-2</c:v>
                </c:pt>
                <c:pt idx="22">
                  <c:v>6.0223553328088986E-2</c:v>
                </c:pt>
                <c:pt idx="23">
                  <c:v>5.7430730737654222E-2</c:v>
                </c:pt>
                <c:pt idx="24">
                  <c:v>5.7690014840847466E-2</c:v>
                </c:pt>
              </c:numCache>
            </c:numRef>
          </c:val>
          <c:extLst>
            <c:ext xmlns:c16="http://schemas.microsoft.com/office/drawing/2014/chart" uri="{C3380CC4-5D6E-409C-BE32-E72D297353CC}">
              <c16:uniqueId val="{00000002-6BD1-45A7-99A7-376EA7602759}"/>
            </c:ext>
          </c:extLst>
        </c:ser>
        <c:dLbls>
          <c:showLegendKey val="0"/>
          <c:showVal val="0"/>
          <c:showCatName val="0"/>
          <c:showSerName val="0"/>
          <c:showPercent val="0"/>
          <c:showBubbleSize val="0"/>
        </c:dLbls>
        <c:gapWidth val="269"/>
        <c:axId val="770937472"/>
        <c:axId val="770937888"/>
      </c:barChart>
      <c:lineChart>
        <c:grouping val="standard"/>
        <c:varyColors val="0"/>
        <c:ser>
          <c:idx val="3"/>
          <c:order val="3"/>
          <c:tx>
            <c:strRef>
              <c:f>Sammanställning!$X$25</c:f>
              <c:strCache>
                <c:ptCount val="1"/>
                <c:pt idx="0">
                  <c:v>Summa av Sjukfrånvaro, totalt</c:v>
                </c:pt>
              </c:strCache>
            </c:strRef>
          </c:tx>
          <c:spPr>
            <a:ln w="38100" cap="rnd">
              <a:solidFill>
                <a:schemeClr val="accent4"/>
              </a:solidFill>
              <a:round/>
            </a:ln>
            <a:effectLst/>
          </c:spPr>
          <c:marker>
            <c:symbol val="circle"/>
            <c:size val="8"/>
            <c:spPr>
              <a:solidFill>
                <a:schemeClr val="accent4"/>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Sammanställning!$T$26:$T$54</c:f>
              <c:multiLvlStrCache>
                <c:ptCount val="25"/>
                <c:lvl>
                  <c:pt idx="0">
                    <c:v>jan</c:v>
                  </c:pt>
                  <c:pt idx="1">
                    <c:v>feb</c:v>
                  </c:pt>
                  <c:pt idx="2">
                    <c:v>mar</c:v>
                  </c:pt>
                  <c:pt idx="3">
                    <c:v>apr</c:v>
                  </c:pt>
                  <c:pt idx="4">
                    <c:v>maj</c:v>
                  </c:pt>
                  <c:pt idx="5">
                    <c:v>jun</c:v>
                  </c:pt>
                  <c:pt idx="6">
                    <c:v>jul</c:v>
                  </c:pt>
                  <c:pt idx="7">
                    <c:v>aug</c:v>
                  </c:pt>
                  <c:pt idx="8">
                    <c:v>sep</c:v>
                  </c:pt>
                  <c:pt idx="9">
                    <c:v>okt</c:v>
                  </c:pt>
                  <c:pt idx="10">
                    <c:v>nov</c:v>
                  </c:pt>
                  <c:pt idx="11">
                    <c:v>dec</c:v>
                  </c:pt>
                  <c:pt idx="12">
                    <c:v>jan</c:v>
                  </c:pt>
                  <c:pt idx="13">
                    <c:v>feb</c:v>
                  </c:pt>
                  <c:pt idx="14">
                    <c:v>mar</c:v>
                  </c:pt>
                  <c:pt idx="15">
                    <c:v>apr</c:v>
                  </c:pt>
                  <c:pt idx="16">
                    <c:v>maj</c:v>
                  </c:pt>
                  <c:pt idx="17">
                    <c:v>jun</c:v>
                  </c:pt>
                  <c:pt idx="18">
                    <c:v>jul</c:v>
                  </c:pt>
                  <c:pt idx="19">
                    <c:v>aug</c:v>
                  </c:pt>
                  <c:pt idx="20">
                    <c:v>sep</c:v>
                  </c:pt>
                  <c:pt idx="21">
                    <c:v>okt</c:v>
                  </c:pt>
                  <c:pt idx="22">
                    <c:v>nov</c:v>
                  </c:pt>
                  <c:pt idx="23">
                    <c:v>dec</c:v>
                  </c:pt>
                  <c:pt idx="24">
                    <c:v>jan</c:v>
                  </c:pt>
                </c:lvl>
                <c:lvl>
                  <c:pt idx="0">
                    <c:v>2022</c:v>
                  </c:pt>
                  <c:pt idx="12">
                    <c:v>2023</c:v>
                  </c:pt>
                  <c:pt idx="24">
                    <c:v>2024</c:v>
                  </c:pt>
                </c:lvl>
              </c:multiLvlStrCache>
            </c:multiLvlStrRef>
          </c:cat>
          <c:val>
            <c:numRef>
              <c:f>Sammanställning!$X$26:$X$54</c:f>
              <c:numCache>
                <c:formatCode>0.0%</c:formatCode>
                <c:ptCount val="25"/>
                <c:pt idx="0">
                  <c:v>0.16780817256590241</c:v>
                </c:pt>
                <c:pt idx="1">
                  <c:v>0.15256920870834809</c:v>
                </c:pt>
                <c:pt idx="2">
                  <c:v>0.12381085285406132</c:v>
                </c:pt>
                <c:pt idx="3">
                  <c:v>9.811843325583465E-2</c:v>
                </c:pt>
                <c:pt idx="4">
                  <c:v>9.6412385218328359E-2</c:v>
                </c:pt>
                <c:pt idx="5">
                  <c:v>0.10815067047144505</c:v>
                </c:pt>
                <c:pt idx="6">
                  <c:v>0.10000239503254797</c:v>
                </c:pt>
                <c:pt idx="7">
                  <c:v>0.12146025016791367</c:v>
                </c:pt>
                <c:pt idx="8">
                  <c:v>0.12333597168035701</c:v>
                </c:pt>
                <c:pt idx="9">
                  <c:v>0.11691140314086368</c:v>
                </c:pt>
                <c:pt idx="10">
                  <c:v>0.1208095236252916</c:v>
                </c:pt>
                <c:pt idx="11">
                  <c:v>0.14530173134460114</c:v>
                </c:pt>
                <c:pt idx="12">
                  <c:v>0.13335063273122738</c:v>
                </c:pt>
                <c:pt idx="13">
                  <c:v>0.12246736565847052</c:v>
                </c:pt>
                <c:pt idx="14">
                  <c:v>0.11416646742562181</c:v>
                </c:pt>
                <c:pt idx="15">
                  <c:v>0.10460436314309784</c:v>
                </c:pt>
                <c:pt idx="16">
                  <c:v>9.6390046218151365E-2</c:v>
                </c:pt>
                <c:pt idx="17">
                  <c:v>9.3462166774086461E-2</c:v>
                </c:pt>
                <c:pt idx="18">
                  <c:v>8.8823737914457343E-2</c:v>
                </c:pt>
                <c:pt idx="19">
                  <c:v>9.4999897355748861E-2</c:v>
                </c:pt>
                <c:pt idx="20">
                  <c:v>0.10262430946416033</c:v>
                </c:pt>
                <c:pt idx="21">
                  <c:v>0.12090566662444112</c:v>
                </c:pt>
                <c:pt idx="22">
                  <c:v>0.13662232509734168</c:v>
                </c:pt>
                <c:pt idx="23">
                  <c:v>0.13606038454625835</c:v>
                </c:pt>
                <c:pt idx="24">
                  <c:v>0.12972405168656384</c:v>
                </c:pt>
              </c:numCache>
            </c:numRef>
          </c:val>
          <c:smooth val="0"/>
          <c:extLst>
            <c:ext xmlns:c16="http://schemas.microsoft.com/office/drawing/2014/chart" uri="{C3380CC4-5D6E-409C-BE32-E72D297353CC}">
              <c16:uniqueId val="{00000003-6BD1-45A7-99A7-376EA7602759}"/>
            </c:ext>
          </c:extLst>
        </c:ser>
        <c:dLbls>
          <c:showLegendKey val="0"/>
          <c:showVal val="0"/>
          <c:showCatName val="0"/>
          <c:showSerName val="0"/>
          <c:showPercent val="0"/>
          <c:showBubbleSize val="0"/>
        </c:dLbls>
        <c:marker val="1"/>
        <c:smooth val="0"/>
        <c:axId val="770939552"/>
        <c:axId val="770936640"/>
      </c:lineChart>
      <c:catAx>
        <c:axId val="7709374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sv-SE"/>
          </a:p>
        </c:txPr>
        <c:crossAx val="770937888"/>
        <c:crosses val="autoZero"/>
        <c:auto val="1"/>
        <c:lblAlgn val="ctr"/>
        <c:lblOffset val="100"/>
        <c:noMultiLvlLbl val="0"/>
      </c:catAx>
      <c:valAx>
        <c:axId val="77093788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0937472"/>
        <c:crosses val="autoZero"/>
        <c:crossBetween val="between"/>
      </c:valAx>
      <c:valAx>
        <c:axId val="770936640"/>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0939552"/>
        <c:crosses val="max"/>
        <c:crossBetween val="between"/>
      </c:valAx>
      <c:catAx>
        <c:axId val="770939552"/>
        <c:scaling>
          <c:orientation val="minMax"/>
        </c:scaling>
        <c:delete val="1"/>
        <c:axPos val="b"/>
        <c:numFmt formatCode="General" sourceLinked="1"/>
        <c:majorTickMark val="out"/>
        <c:minorTickMark val="none"/>
        <c:tickLblPos val="nextTo"/>
        <c:crossAx val="7709366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'Barn o ungdom 2024'!$A$3</c:f>
              <c:strCache>
                <c:ptCount val="1"/>
                <c:pt idx="0">
                  <c:v>Egna familjehem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'Barn o ungdom 2024'!$M$2:$AM$2</c:f>
              <c:strCache>
                <c:ptCount val="27"/>
                <c:pt idx="0">
                  <c:v>December</c:v>
                </c:pt>
                <c:pt idx="1">
                  <c:v>jan-22</c:v>
                </c:pt>
                <c:pt idx="2">
                  <c:v>feb-22</c:v>
                </c:pt>
                <c:pt idx="3">
                  <c:v>mar-22</c:v>
                </c:pt>
                <c:pt idx="4">
                  <c:v>apr-22</c:v>
                </c:pt>
                <c:pt idx="5">
                  <c:v>maj-22</c:v>
                </c:pt>
                <c:pt idx="6">
                  <c:v>jun-22</c:v>
                </c:pt>
                <c:pt idx="7">
                  <c:v>jul-22</c:v>
                </c:pt>
                <c:pt idx="8">
                  <c:v>aug-22</c:v>
                </c:pt>
                <c:pt idx="9">
                  <c:v>sep-22</c:v>
                </c:pt>
                <c:pt idx="10">
                  <c:v>okt-22</c:v>
                </c:pt>
                <c:pt idx="11">
                  <c:v>nov-22</c:v>
                </c:pt>
                <c:pt idx="12">
                  <c:v>dec-23</c:v>
                </c:pt>
                <c:pt idx="13">
                  <c:v>jan-23</c:v>
                </c:pt>
                <c:pt idx="14">
                  <c:v>feb-23</c:v>
                </c:pt>
                <c:pt idx="15">
                  <c:v>mar-23</c:v>
                </c:pt>
                <c:pt idx="16">
                  <c:v>apr-23</c:v>
                </c:pt>
                <c:pt idx="17">
                  <c:v>maj-23</c:v>
                </c:pt>
                <c:pt idx="18">
                  <c:v>jun-23</c:v>
                </c:pt>
                <c:pt idx="19">
                  <c:v>jul-23</c:v>
                </c:pt>
                <c:pt idx="20">
                  <c:v>aug-23</c:v>
                </c:pt>
                <c:pt idx="21">
                  <c:v>sep-23</c:v>
                </c:pt>
                <c:pt idx="22">
                  <c:v>okt-23</c:v>
                </c:pt>
                <c:pt idx="23">
                  <c:v>nov-23</c:v>
                </c:pt>
                <c:pt idx="24">
                  <c:v>dec-23</c:v>
                </c:pt>
                <c:pt idx="25">
                  <c:v>jan-24</c:v>
                </c:pt>
                <c:pt idx="26">
                  <c:v>feb-24</c:v>
                </c:pt>
              </c:strCache>
            </c:strRef>
          </c:cat>
          <c:val>
            <c:numRef>
              <c:f>'Barn o ungdom 2024'!$M$3:$AM$3</c:f>
              <c:numCache>
                <c:formatCode>General</c:formatCode>
                <c:ptCount val="27"/>
                <c:pt idx="0">
                  <c:v>6</c:v>
                </c:pt>
                <c:pt idx="1">
                  <c:v>11</c:v>
                </c:pt>
                <c:pt idx="2">
                  <c:v>14</c:v>
                </c:pt>
                <c:pt idx="3">
                  <c:v>14</c:v>
                </c:pt>
                <c:pt idx="4">
                  <c:v>14</c:v>
                </c:pt>
                <c:pt idx="5">
                  <c:v>15</c:v>
                </c:pt>
                <c:pt idx="6">
                  <c:v>15</c:v>
                </c:pt>
                <c:pt idx="7">
                  <c:v>15</c:v>
                </c:pt>
                <c:pt idx="8">
                  <c:v>15</c:v>
                </c:pt>
                <c:pt idx="9">
                  <c:v>15</c:v>
                </c:pt>
                <c:pt idx="10">
                  <c:v>15</c:v>
                </c:pt>
                <c:pt idx="11">
                  <c:v>15</c:v>
                </c:pt>
                <c:pt idx="12">
                  <c:v>15</c:v>
                </c:pt>
                <c:pt idx="13">
                  <c:v>21</c:v>
                </c:pt>
                <c:pt idx="14">
                  <c:v>21</c:v>
                </c:pt>
                <c:pt idx="15">
                  <c:v>20</c:v>
                </c:pt>
                <c:pt idx="16">
                  <c:v>20</c:v>
                </c:pt>
                <c:pt idx="17">
                  <c:v>21</c:v>
                </c:pt>
                <c:pt idx="18">
                  <c:v>21</c:v>
                </c:pt>
                <c:pt idx="19">
                  <c:v>21</c:v>
                </c:pt>
                <c:pt idx="20">
                  <c:v>21</c:v>
                </c:pt>
                <c:pt idx="21">
                  <c:v>17</c:v>
                </c:pt>
                <c:pt idx="22">
                  <c:v>19</c:v>
                </c:pt>
                <c:pt idx="23">
                  <c:v>19</c:v>
                </c:pt>
                <c:pt idx="24">
                  <c:v>20</c:v>
                </c:pt>
                <c:pt idx="25">
                  <c:v>20</c:v>
                </c:pt>
                <c:pt idx="26">
                  <c:v>20</c:v>
                </c:pt>
              </c:numCache>
            </c:numRef>
          </c:val>
          <c:extLst>
            <c:ext xmlns:c16="http://schemas.microsoft.com/office/drawing/2014/chart" uri="{C3380CC4-5D6E-409C-BE32-E72D297353CC}">
              <c16:uniqueId val="{00000000-8069-4349-A374-8682EADDC6FF}"/>
            </c:ext>
          </c:extLst>
        </c:ser>
        <c:ser>
          <c:idx val="1"/>
          <c:order val="1"/>
          <c:tx>
            <c:strRef>
              <c:f>'Barn o ungdom 2024'!$A$4</c:f>
              <c:strCache>
                <c:ptCount val="1"/>
                <c:pt idx="0">
                  <c:v>Konsulentstödda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'Barn o ungdom 2024'!$M$2:$AM$2</c:f>
              <c:strCache>
                <c:ptCount val="27"/>
                <c:pt idx="0">
                  <c:v>December</c:v>
                </c:pt>
                <c:pt idx="1">
                  <c:v>jan-22</c:v>
                </c:pt>
                <c:pt idx="2">
                  <c:v>feb-22</c:v>
                </c:pt>
                <c:pt idx="3">
                  <c:v>mar-22</c:v>
                </c:pt>
                <c:pt idx="4">
                  <c:v>apr-22</c:v>
                </c:pt>
                <c:pt idx="5">
                  <c:v>maj-22</c:v>
                </c:pt>
                <c:pt idx="6">
                  <c:v>jun-22</c:v>
                </c:pt>
                <c:pt idx="7">
                  <c:v>jul-22</c:v>
                </c:pt>
                <c:pt idx="8">
                  <c:v>aug-22</c:v>
                </c:pt>
                <c:pt idx="9">
                  <c:v>sep-22</c:v>
                </c:pt>
                <c:pt idx="10">
                  <c:v>okt-22</c:v>
                </c:pt>
                <c:pt idx="11">
                  <c:v>nov-22</c:v>
                </c:pt>
                <c:pt idx="12">
                  <c:v>dec-23</c:v>
                </c:pt>
                <c:pt idx="13">
                  <c:v>jan-23</c:v>
                </c:pt>
                <c:pt idx="14">
                  <c:v>feb-23</c:v>
                </c:pt>
                <c:pt idx="15">
                  <c:v>mar-23</c:v>
                </c:pt>
                <c:pt idx="16">
                  <c:v>apr-23</c:v>
                </c:pt>
                <c:pt idx="17">
                  <c:v>maj-23</c:v>
                </c:pt>
                <c:pt idx="18">
                  <c:v>jun-23</c:v>
                </c:pt>
                <c:pt idx="19">
                  <c:v>jul-23</c:v>
                </c:pt>
                <c:pt idx="20">
                  <c:v>aug-23</c:v>
                </c:pt>
                <c:pt idx="21">
                  <c:v>sep-23</c:v>
                </c:pt>
                <c:pt idx="22">
                  <c:v>okt-23</c:v>
                </c:pt>
                <c:pt idx="23">
                  <c:v>nov-23</c:v>
                </c:pt>
                <c:pt idx="24">
                  <c:v>dec-23</c:v>
                </c:pt>
                <c:pt idx="25">
                  <c:v>jan-24</c:v>
                </c:pt>
                <c:pt idx="26">
                  <c:v>feb-24</c:v>
                </c:pt>
              </c:strCache>
            </c:strRef>
          </c:cat>
          <c:val>
            <c:numRef>
              <c:f>'Barn o ungdom 2024'!$M$4:$AM$4</c:f>
              <c:numCache>
                <c:formatCode>General</c:formatCode>
                <c:ptCount val="27"/>
                <c:pt idx="0">
                  <c:v>14</c:v>
                </c:pt>
                <c:pt idx="1">
                  <c:v>11</c:v>
                </c:pt>
                <c:pt idx="2">
                  <c:v>11</c:v>
                </c:pt>
                <c:pt idx="3">
                  <c:v>11</c:v>
                </c:pt>
                <c:pt idx="4">
                  <c:v>9</c:v>
                </c:pt>
                <c:pt idx="5">
                  <c:v>8</c:v>
                </c:pt>
                <c:pt idx="6">
                  <c:v>6</c:v>
                </c:pt>
                <c:pt idx="7">
                  <c:v>7</c:v>
                </c:pt>
                <c:pt idx="8">
                  <c:v>6</c:v>
                </c:pt>
                <c:pt idx="9">
                  <c:v>6</c:v>
                </c:pt>
                <c:pt idx="10">
                  <c:v>6</c:v>
                </c:pt>
                <c:pt idx="11">
                  <c:v>6</c:v>
                </c:pt>
                <c:pt idx="12">
                  <c:v>6</c:v>
                </c:pt>
                <c:pt idx="13">
                  <c:v>7</c:v>
                </c:pt>
                <c:pt idx="14">
                  <c:v>8</c:v>
                </c:pt>
                <c:pt idx="15">
                  <c:v>8</c:v>
                </c:pt>
                <c:pt idx="16">
                  <c:v>8</c:v>
                </c:pt>
                <c:pt idx="17">
                  <c:v>8</c:v>
                </c:pt>
                <c:pt idx="18">
                  <c:v>12</c:v>
                </c:pt>
                <c:pt idx="19">
                  <c:v>12</c:v>
                </c:pt>
                <c:pt idx="20">
                  <c:v>11</c:v>
                </c:pt>
                <c:pt idx="21">
                  <c:v>10</c:v>
                </c:pt>
                <c:pt idx="22">
                  <c:v>8</c:v>
                </c:pt>
                <c:pt idx="23">
                  <c:v>9</c:v>
                </c:pt>
                <c:pt idx="24">
                  <c:v>9</c:v>
                </c:pt>
                <c:pt idx="25">
                  <c:v>9</c:v>
                </c:pt>
                <c:pt idx="26">
                  <c:v>10</c:v>
                </c:pt>
              </c:numCache>
            </c:numRef>
          </c:val>
          <c:extLst>
            <c:ext xmlns:c16="http://schemas.microsoft.com/office/drawing/2014/chart" uri="{C3380CC4-5D6E-409C-BE32-E72D297353CC}">
              <c16:uniqueId val="{00000001-8069-4349-A374-8682EADDC6FF}"/>
            </c:ext>
          </c:extLst>
        </c:ser>
        <c:ser>
          <c:idx val="2"/>
          <c:order val="2"/>
          <c:tx>
            <c:strRef>
              <c:f>'Barn o ungdom 2024'!$A$5</c:f>
              <c:strCache>
                <c:ptCount val="1"/>
                <c:pt idx="0">
                  <c:v>Institution/HVB</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'Barn o ungdom 2024'!$M$2:$AM$2</c:f>
              <c:strCache>
                <c:ptCount val="27"/>
                <c:pt idx="0">
                  <c:v>December</c:v>
                </c:pt>
                <c:pt idx="1">
                  <c:v>jan-22</c:v>
                </c:pt>
                <c:pt idx="2">
                  <c:v>feb-22</c:v>
                </c:pt>
                <c:pt idx="3">
                  <c:v>mar-22</c:v>
                </c:pt>
                <c:pt idx="4">
                  <c:v>apr-22</c:v>
                </c:pt>
                <c:pt idx="5">
                  <c:v>maj-22</c:v>
                </c:pt>
                <c:pt idx="6">
                  <c:v>jun-22</c:v>
                </c:pt>
                <c:pt idx="7">
                  <c:v>jul-22</c:v>
                </c:pt>
                <c:pt idx="8">
                  <c:v>aug-22</c:v>
                </c:pt>
                <c:pt idx="9">
                  <c:v>sep-22</c:v>
                </c:pt>
                <c:pt idx="10">
                  <c:v>okt-22</c:v>
                </c:pt>
                <c:pt idx="11">
                  <c:v>nov-22</c:v>
                </c:pt>
                <c:pt idx="12">
                  <c:v>dec-23</c:v>
                </c:pt>
                <c:pt idx="13">
                  <c:v>jan-23</c:v>
                </c:pt>
                <c:pt idx="14">
                  <c:v>feb-23</c:v>
                </c:pt>
                <c:pt idx="15">
                  <c:v>mar-23</c:v>
                </c:pt>
                <c:pt idx="16">
                  <c:v>apr-23</c:v>
                </c:pt>
                <c:pt idx="17">
                  <c:v>maj-23</c:v>
                </c:pt>
                <c:pt idx="18">
                  <c:v>jun-23</c:v>
                </c:pt>
                <c:pt idx="19">
                  <c:v>jul-23</c:v>
                </c:pt>
                <c:pt idx="20">
                  <c:v>aug-23</c:v>
                </c:pt>
                <c:pt idx="21">
                  <c:v>sep-23</c:v>
                </c:pt>
                <c:pt idx="22">
                  <c:v>okt-23</c:v>
                </c:pt>
                <c:pt idx="23">
                  <c:v>nov-23</c:v>
                </c:pt>
                <c:pt idx="24">
                  <c:v>dec-23</c:v>
                </c:pt>
                <c:pt idx="25">
                  <c:v>jan-24</c:v>
                </c:pt>
                <c:pt idx="26">
                  <c:v>feb-24</c:v>
                </c:pt>
              </c:strCache>
            </c:strRef>
          </c:cat>
          <c:val>
            <c:numRef>
              <c:f>'Barn o ungdom 2024'!$M$5:$AM$5</c:f>
              <c:numCache>
                <c:formatCode>General</c:formatCode>
                <c:ptCount val="27"/>
                <c:pt idx="0">
                  <c:v>2</c:v>
                </c:pt>
                <c:pt idx="1">
                  <c:v>2</c:v>
                </c:pt>
                <c:pt idx="2">
                  <c:v>5</c:v>
                </c:pt>
                <c:pt idx="3">
                  <c:v>6</c:v>
                </c:pt>
                <c:pt idx="4">
                  <c:v>4</c:v>
                </c:pt>
                <c:pt idx="5">
                  <c:v>4</c:v>
                </c:pt>
                <c:pt idx="6">
                  <c:v>4</c:v>
                </c:pt>
                <c:pt idx="7">
                  <c:v>4</c:v>
                </c:pt>
                <c:pt idx="8">
                  <c:v>5</c:v>
                </c:pt>
                <c:pt idx="9">
                  <c:v>4</c:v>
                </c:pt>
                <c:pt idx="10">
                  <c:v>6</c:v>
                </c:pt>
                <c:pt idx="11">
                  <c:v>6</c:v>
                </c:pt>
                <c:pt idx="12">
                  <c:v>6</c:v>
                </c:pt>
                <c:pt idx="13">
                  <c:v>6</c:v>
                </c:pt>
                <c:pt idx="14">
                  <c:v>6</c:v>
                </c:pt>
                <c:pt idx="15">
                  <c:v>7</c:v>
                </c:pt>
                <c:pt idx="16">
                  <c:v>6</c:v>
                </c:pt>
                <c:pt idx="17">
                  <c:v>4</c:v>
                </c:pt>
                <c:pt idx="18">
                  <c:v>4</c:v>
                </c:pt>
                <c:pt idx="19">
                  <c:v>4</c:v>
                </c:pt>
                <c:pt idx="20">
                  <c:v>4</c:v>
                </c:pt>
                <c:pt idx="21">
                  <c:v>6</c:v>
                </c:pt>
                <c:pt idx="22">
                  <c:v>6</c:v>
                </c:pt>
                <c:pt idx="23">
                  <c:v>4</c:v>
                </c:pt>
                <c:pt idx="24">
                  <c:v>5</c:v>
                </c:pt>
                <c:pt idx="25">
                  <c:v>5</c:v>
                </c:pt>
                <c:pt idx="26">
                  <c:v>3</c:v>
                </c:pt>
              </c:numCache>
            </c:numRef>
          </c:val>
          <c:extLst>
            <c:ext xmlns:c16="http://schemas.microsoft.com/office/drawing/2014/chart" uri="{C3380CC4-5D6E-409C-BE32-E72D297353CC}">
              <c16:uniqueId val="{00000002-8069-4349-A374-8682EADDC6FF}"/>
            </c:ext>
          </c:extLst>
        </c:ser>
        <c:ser>
          <c:idx val="3"/>
          <c:order val="3"/>
          <c:tx>
            <c:strRef>
              <c:f>'Barn o ungdom 2024'!$A$6</c:f>
              <c:strCache>
                <c:ptCount val="1"/>
                <c:pt idx="0">
                  <c:v>Ensamkommande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'Barn o ungdom 2024'!$M$2:$AM$2</c:f>
              <c:strCache>
                <c:ptCount val="27"/>
                <c:pt idx="0">
                  <c:v>December</c:v>
                </c:pt>
                <c:pt idx="1">
                  <c:v>jan-22</c:v>
                </c:pt>
                <c:pt idx="2">
                  <c:v>feb-22</c:v>
                </c:pt>
                <c:pt idx="3">
                  <c:v>mar-22</c:v>
                </c:pt>
                <c:pt idx="4">
                  <c:v>apr-22</c:v>
                </c:pt>
                <c:pt idx="5">
                  <c:v>maj-22</c:v>
                </c:pt>
                <c:pt idx="6">
                  <c:v>jun-22</c:v>
                </c:pt>
                <c:pt idx="7">
                  <c:v>jul-22</c:v>
                </c:pt>
                <c:pt idx="8">
                  <c:v>aug-22</c:v>
                </c:pt>
                <c:pt idx="9">
                  <c:v>sep-22</c:v>
                </c:pt>
                <c:pt idx="10">
                  <c:v>okt-22</c:v>
                </c:pt>
                <c:pt idx="11">
                  <c:v>nov-22</c:v>
                </c:pt>
                <c:pt idx="12">
                  <c:v>dec-23</c:v>
                </c:pt>
                <c:pt idx="13">
                  <c:v>jan-23</c:v>
                </c:pt>
                <c:pt idx="14">
                  <c:v>feb-23</c:v>
                </c:pt>
                <c:pt idx="15">
                  <c:v>mar-23</c:v>
                </c:pt>
                <c:pt idx="16">
                  <c:v>apr-23</c:v>
                </c:pt>
                <c:pt idx="17">
                  <c:v>maj-23</c:v>
                </c:pt>
                <c:pt idx="18">
                  <c:v>jun-23</c:v>
                </c:pt>
                <c:pt idx="19">
                  <c:v>jul-23</c:v>
                </c:pt>
                <c:pt idx="20">
                  <c:v>aug-23</c:v>
                </c:pt>
                <c:pt idx="21">
                  <c:v>sep-23</c:v>
                </c:pt>
                <c:pt idx="22">
                  <c:v>okt-23</c:v>
                </c:pt>
                <c:pt idx="23">
                  <c:v>nov-23</c:v>
                </c:pt>
                <c:pt idx="24">
                  <c:v>dec-23</c:v>
                </c:pt>
                <c:pt idx="25">
                  <c:v>jan-24</c:v>
                </c:pt>
                <c:pt idx="26">
                  <c:v>feb-24</c:v>
                </c:pt>
              </c:strCache>
            </c:strRef>
          </c:cat>
          <c:val>
            <c:numRef>
              <c:f>'Barn o ungdom 2024'!$M$6:$AM$6</c:f>
              <c:numCache>
                <c:formatCode>General</c:formatCode>
                <c:ptCount val="27"/>
                <c:pt idx="0">
                  <c:v>1</c:v>
                </c:pt>
                <c:pt idx="1">
                  <c:v>1</c:v>
                </c:pt>
                <c:pt idx="2">
                  <c:v>1</c:v>
                </c:pt>
                <c:pt idx="3">
                  <c:v>1</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numCache>
            </c:numRef>
          </c:val>
          <c:extLst>
            <c:ext xmlns:c16="http://schemas.microsoft.com/office/drawing/2014/chart" uri="{C3380CC4-5D6E-409C-BE32-E72D297353CC}">
              <c16:uniqueId val="{00000003-8069-4349-A374-8682EADDC6FF}"/>
            </c:ext>
          </c:extLst>
        </c:ser>
        <c:dLbls>
          <c:showLegendKey val="0"/>
          <c:showVal val="1"/>
          <c:showCatName val="0"/>
          <c:showSerName val="0"/>
          <c:showPercent val="0"/>
          <c:showBubbleSize val="0"/>
        </c:dLbls>
        <c:gapWidth val="219"/>
        <c:overlap val="-27"/>
        <c:axId val="1691927583"/>
        <c:axId val="1713067311"/>
      </c:barChart>
      <c:lineChart>
        <c:grouping val="standard"/>
        <c:varyColors val="0"/>
        <c:ser>
          <c:idx val="4"/>
          <c:order val="4"/>
          <c:tx>
            <c:strRef>
              <c:f>'Barn o ungdom 2024'!$A$7</c:f>
              <c:strCache>
                <c:ptCount val="1"/>
                <c:pt idx="0">
                  <c:v>Totalt barn och ungdom</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'Barn o ungdom 2024'!$M$2:$AM$2</c:f>
              <c:strCache>
                <c:ptCount val="27"/>
                <c:pt idx="0">
                  <c:v>December</c:v>
                </c:pt>
                <c:pt idx="1">
                  <c:v>jan-22</c:v>
                </c:pt>
                <c:pt idx="2">
                  <c:v>feb-22</c:v>
                </c:pt>
                <c:pt idx="3">
                  <c:v>mar-22</c:v>
                </c:pt>
                <c:pt idx="4">
                  <c:v>apr-22</c:v>
                </c:pt>
                <c:pt idx="5">
                  <c:v>maj-22</c:v>
                </c:pt>
                <c:pt idx="6">
                  <c:v>jun-22</c:v>
                </c:pt>
                <c:pt idx="7">
                  <c:v>jul-22</c:v>
                </c:pt>
                <c:pt idx="8">
                  <c:v>aug-22</c:v>
                </c:pt>
                <c:pt idx="9">
                  <c:v>sep-22</c:v>
                </c:pt>
                <c:pt idx="10">
                  <c:v>okt-22</c:v>
                </c:pt>
                <c:pt idx="11">
                  <c:v>nov-22</c:v>
                </c:pt>
                <c:pt idx="12">
                  <c:v>dec-23</c:v>
                </c:pt>
                <c:pt idx="13">
                  <c:v>jan-23</c:v>
                </c:pt>
                <c:pt idx="14">
                  <c:v>feb-23</c:v>
                </c:pt>
                <c:pt idx="15">
                  <c:v>mar-23</c:v>
                </c:pt>
                <c:pt idx="16">
                  <c:v>apr-23</c:v>
                </c:pt>
                <c:pt idx="17">
                  <c:v>maj-23</c:v>
                </c:pt>
                <c:pt idx="18">
                  <c:v>jun-23</c:v>
                </c:pt>
                <c:pt idx="19">
                  <c:v>jul-23</c:v>
                </c:pt>
                <c:pt idx="20">
                  <c:v>aug-23</c:v>
                </c:pt>
                <c:pt idx="21">
                  <c:v>sep-23</c:v>
                </c:pt>
                <c:pt idx="22">
                  <c:v>okt-23</c:v>
                </c:pt>
                <c:pt idx="23">
                  <c:v>nov-23</c:v>
                </c:pt>
                <c:pt idx="24">
                  <c:v>dec-23</c:v>
                </c:pt>
                <c:pt idx="25">
                  <c:v>jan-24</c:v>
                </c:pt>
                <c:pt idx="26">
                  <c:v>feb-24</c:v>
                </c:pt>
              </c:strCache>
            </c:strRef>
          </c:cat>
          <c:val>
            <c:numRef>
              <c:f>'Barn o ungdom 2024'!$M$7:$AM$7</c:f>
              <c:numCache>
                <c:formatCode>General</c:formatCode>
                <c:ptCount val="27"/>
                <c:pt idx="0">
                  <c:v>23</c:v>
                </c:pt>
                <c:pt idx="1">
                  <c:v>25</c:v>
                </c:pt>
                <c:pt idx="2">
                  <c:v>31</c:v>
                </c:pt>
                <c:pt idx="3">
                  <c:v>32</c:v>
                </c:pt>
                <c:pt idx="4">
                  <c:v>30</c:v>
                </c:pt>
                <c:pt idx="5">
                  <c:v>30</c:v>
                </c:pt>
                <c:pt idx="6">
                  <c:v>28</c:v>
                </c:pt>
                <c:pt idx="7">
                  <c:v>29</c:v>
                </c:pt>
                <c:pt idx="8">
                  <c:v>29</c:v>
                </c:pt>
                <c:pt idx="9">
                  <c:v>28</c:v>
                </c:pt>
                <c:pt idx="10">
                  <c:v>30</c:v>
                </c:pt>
                <c:pt idx="11">
                  <c:v>30</c:v>
                </c:pt>
                <c:pt idx="12">
                  <c:v>30</c:v>
                </c:pt>
                <c:pt idx="13">
                  <c:v>37</c:v>
                </c:pt>
                <c:pt idx="14">
                  <c:v>38</c:v>
                </c:pt>
                <c:pt idx="15">
                  <c:v>38</c:v>
                </c:pt>
                <c:pt idx="16">
                  <c:v>37</c:v>
                </c:pt>
                <c:pt idx="17">
                  <c:v>36</c:v>
                </c:pt>
                <c:pt idx="18">
                  <c:v>40</c:v>
                </c:pt>
                <c:pt idx="19">
                  <c:v>40</c:v>
                </c:pt>
                <c:pt idx="20">
                  <c:v>39</c:v>
                </c:pt>
                <c:pt idx="21">
                  <c:v>36</c:v>
                </c:pt>
                <c:pt idx="22">
                  <c:v>36</c:v>
                </c:pt>
                <c:pt idx="23">
                  <c:v>35</c:v>
                </c:pt>
                <c:pt idx="24">
                  <c:v>37</c:v>
                </c:pt>
                <c:pt idx="25">
                  <c:v>37</c:v>
                </c:pt>
                <c:pt idx="26">
                  <c:v>36</c:v>
                </c:pt>
              </c:numCache>
            </c:numRef>
          </c:val>
          <c:smooth val="0"/>
          <c:extLst>
            <c:ext xmlns:c16="http://schemas.microsoft.com/office/drawing/2014/chart" uri="{C3380CC4-5D6E-409C-BE32-E72D297353CC}">
              <c16:uniqueId val="{00000004-8069-4349-A374-8682EADDC6FF}"/>
            </c:ext>
          </c:extLst>
        </c:ser>
        <c:dLbls>
          <c:showLegendKey val="0"/>
          <c:showVal val="1"/>
          <c:showCatName val="0"/>
          <c:showSerName val="0"/>
          <c:showPercent val="0"/>
          <c:showBubbleSize val="0"/>
        </c:dLbls>
        <c:marker val="1"/>
        <c:smooth val="0"/>
        <c:axId val="1691927583"/>
        <c:axId val="1713067311"/>
      </c:lineChart>
      <c:catAx>
        <c:axId val="1691927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713067311"/>
        <c:crosses val="autoZero"/>
        <c:auto val="1"/>
        <c:lblAlgn val="ctr"/>
        <c:lblOffset val="100"/>
        <c:noMultiLvlLbl val="0"/>
      </c:catAx>
      <c:valAx>
        <c:axId val="17130673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6919275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'20212024'!$A$5</c:f>
              <c:strCache>
                <c:ptCount val="1"/>
                <c:pt idx="0">
                  <c:v>Antal hushåll totalt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'20212024'!$N$4:$AM$4</c:f>
              <c:numCache>
                <c:formatCode>mmm\-yy</c:formatCode>
                <c:ptCount val="26"/>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pt idx="18">
                  <c:v>45108</c:v>
                </c:pt>
                <c:pt idx="19">
                  <c:v>45139</c:v>
                </c:pt>
                <c:pt idx="20">
                  <c:v>45170</c:v>
                </c:pt>
                <c:pt idx="21">
                  <c:v>45200</c:v>
                </c:pt>
                <c:pt idx="22">
                  <c:v>45231</c:v>
                </c:pt>
                <c:pt idx="23">
                  <c:v>45261</c:v>
                </c:pt>
                <c:pt idx="24">
                  <c:v>45292</c:v>
                </c:pt>
                <c:pt idx="25">
                  <c:v>45323</c:v>
                </c:pt>
              </c:numCache>
            </c:numRef>
          </c:cat>
          <c:val>
            <c:numRef>
              <c:f>'20212024'!$N$5:$AM$5</c:f>
              <c:numCache>
                <c:formatCode>General</c:formatCode>
                <c:ptCount val="26"/>
                <c:pt idx="0">
                  <c:v>83</c:v>
                </c:pt>
                <c:pt idx="1">
                  <c:v>77</c:v>
                </c:pt>
                <c:pt idx="2">
                  <c:v>97</c:v>
                </c:pt>
                <c:pt idx="3">
                  <c:v>94</c:v>
                </c:pt>
                <c:pt idx="4">
                  <c:v>88</c:v>
                </c:pt>
                <c:pt idx="5">
                  <c:v>93</c:v>
                </c:pt>
                <c:pt idx="6">
                  <c:v>80</c:v>
                </c:pt>
                <c:pt idx="7">
                  <c:v>71</c:v>
                </c:pt>
                <c:pt idx="8">
                  <c:v>77</c:v>
                </c:pt>
                <c:pt idx="9">
                  <c:v>70</c:v>
                </c:pt>
                <c:pt idx="10">
                  <c:v>72</c:v>
                </c:pt>
                <c:pt idx="11">
                  <c:v>80</c:v>
                </c:pt>
                <c:pt idx="12">
                  <c:v>77</c:v>
                </c:pt>
                <c:pt idx="13">
                  <c:v>66</c:v>
                </c:pt>
                <c:pt idx="14">
                  <c:v>71</c:v>
                </c:pt>
                <c:pt idx="15">
                  <c:v>64</c:v>
                </c:pt>
                <c:pt idx="16">
                  <c:v>72</c:v>
                </c:pt>
                <c:pt idx="17">
                  <c:v>72</c:v>
                </c:pt>
                <c:pt idx="18">
                  <c:v>73</c:v>
                </c:pt>
                <c:pt idx="19">
                  <c:v>64</c:v>
                </c:pt>
                <c:pt idx="20">
                  <c:v>60</c:v>
                </c:pt>
                <c:pt idx="21">
                  <c:v>63</c:v>
                </c:pt>
                <c:pt idx="22">
                  <c:v>75</c:v>
                </c:pt>
                <c:pt idx="23">
                  <c:v>73</c:v>
                </c:pt>
                <c:pt idx="24">
                  <c:v>65</c:v>
                </c:pt>
                <c:pt idx="25">
                  <c:v>74</c:v>
                </c:pt>
              </c:numCache>
            </c:numRef>
          </c:val>
          <c:extLst>
            <c:ext xmlns:c16="http://schemas.microsoft.com/office/drawing/2014/chart" uri="{C3380CC4-5D6E-409C-BE32-E72D297353CC}">
              <c16:uniqueId val="{00000000-7D58-45B3-ADC3-6BF53650F3BD}"/>
            </c:ext>
          </c:extLst>
        </c:ser>
        <c:ser>
          <c:idx val="1"/>
          <c:order val="1"/>
          <c:tx>
            <c:strRef>
              <c:f>'20212024'!$A$6</c:f>
              <c:strCache>
                <c:ptCount val="1"/>
                <c:pt idx="0">
                  <c:v>Var av hushåll mellan 18-34 år</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'20212024'!$N$4:$AM$4</c:f>
              <c:numCache>
                <c:formatCode>mmm\-yy</c:formatCode>
                <c:ptCount val="26"/>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pt idx="18">
                  <c:v>45108</c:v>
                </c:pt>
                <c:pt idx="19">
                  <c:v>45139</c:v>
                </c:pt>
                <c:pt idx="20">
                  <c:v>45170</c:v>
                </c:pt>
                <c:pt idx="21">
                  <c:v>45200</c:v>
                </c:pt>
                <c:pt idx="22">
                  <c:v>45231</c:v>
                </c:pt>
                <c:pt idx="23">
                  <c:v>45261</c:v>
                </c:pt>
                <c:pt idx="24">
                  <c:v>45292</c:v>
                </c:pt>
                <c:pt idx="25">
                  <c:v>45323</c:v>
                </c:pt>
              </c:numCache>
            </c:numRef>
          </c:cat>
          <c:val>
            <c:numRef>
              <c:f>'20212024'!$N$6:$AM$6</c:f>
              <c:numCache>
                <c:formatCode>General</c:formatCode>
                <c:ptCount val="26"/>
                <c:pt idx="0">
                  <c:v>33</c:v>
                </c:pt>
                <c:pt idx="1">
                  <c:v>31</c:v>
                </c:pt>
                <c:pt idx="2">
                  <c:v>36</c:v>
                </c:pt>
                <c:pt idx="3">
                  <c:v>33</c:v>
                </c:pt>
                <c:pt idx="4">
                  <c:v>33</c:v>
                </c:pt>
                <c:pt idx="5">
                  <c:v>35</c:v>
                </c:pt>
                <c:pt idx="6">
                  <c:v>32</c:v>
                </c:pt>
                <c:pt idx="7">
                  <c:v>29</c:v>
                </c:pt>
                <c:pt idx="8">
                  <c:v>30</c:v>
                </c:pt>
                <c:pt idx="9">
                  <c:v>27</c:v>
                </c:pt>
                <c:pt idx="10">
                  <c:v>27</c:v>
                </c:pt>
                <c:pt idx="11">
                  <c:v>29</c:v>
                </c:pt>
                <c:pt idx="12">
                  <c:v>26</c:v>
                </c:pt>
                <c:pt idx="13">
                  <c:v>20</c:v>
                </c:pt>
                <c:pt idx="14">
                  <c:v>27</c:v>
                </c:pt>
                <c:pt idx="15">
                  <c:v>19</c:v>
                </c:pt>
                <c:pt idx="16">
                  <c:v>22</c:v>
                </c:pt>
                <c:pt idx="17">
                  <c:v>27</c:v>
                </c:pt>
                <c:pt idx="18">
                  <c:v>28</c:v>
                </c:pt>
                <c:pt idx="19">
                  <c:v>34</c:v>
                </c:pt>
                <c:pt idx="20">
                  <c:v>21</c:v>
                </c:pt>
                <c:pt idx="21">
                  <c:v>19</c:v>
                </c:pt>
                <c:pt idx="22">
                  <c:v>28</c:v>
                </c:pt>
                <c:pt idx="23">
                  <c:v>26</c:v>
                </c:pt>
                <c:pt idx="24">
                  <c:v>21</c:v>
                </c:pt>
                <c:pt idx="25">
                  <c:v>25</c:v>
                </c:pt>
              </c:numCache>
            </c:numRef>
          </c:val>
          <c:extLst>
            <c:ext xmlns:c16="http://schemas.microsoft.com/office/drawing/2014/chart" uri="{C3380CC4-5D6E-409C-BE32-E72D297353CC}">
              <c16:uniqueId val="{00000001-7D58-45B3-ADC3-6BF53650F3BD}"/>
            </c:ext>
          </c:extLst>
        </c:ser>
        <c:dLbls>
          <c:dLblPos val="outEnd"/>
          <c:showLegendKey val="0"/>
          <c:showVal val="1"/>
          <c:showCatName val="0"/>
          <c:showSerName val="0"/>
          <c:showPercent val="0"/>
          <c:showBubbleSize val="0"/>
        </c:dLbls>
        <c:gapWidth val="100"/>
        <c:overlap val="-24"/>
        <c:axId val="221441167"/>
        <c:axId val="223570991"/>
      </c:barChart>
      <c:dateAx>
        <c:axId val="221441167"/>
        <c:scaling>
          <c:orientation val="minMax"/>
        </c:scaling>
        <c:delete val="0"/>
        <c:axPos val="b"/>
        <c:numFmt formatCode="mmm\-yy"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23570991"/>
        <c:crosses val="autoZero"/>
        <c:auto val="1"/>
        <c:lblOffset val="100"/>
        <c:baseTimeUnit val="months"/>
      </c:dateAx>
      <c:valAx>
        <c:axId val="2235709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21441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[Övertid per månad.xlsx]Övertid per månad totalt!Pivottabell5</c:name>
    <c:fmtId val="45"/>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0070C0"/>
          </a:solidFill>
          <a:ln>
            <a:noFill/>
          </a:ln>
          <a:effectLst/>
        </c:spPr>
        <c:marker>
          <c:symbol val="none"/>
        </c:marker>
        <c:dLbl>
          <c:idx val="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rgbClr val="0070C0"/>
          </a:solidFill>
          <a:ln>
            <a:noFill/>
          </a:ln>
          <a:effectLst/>
        </c:spPr>
      </c:pivotFmt>
      <c:pivotFmt>
        <c:idx val="4"/>
        <c:spPr>
          <a:solidFill>
            <a:srgbClr val="0070C0"/>
          </a:solidFill>
          <a:ln>
            <a:noFill/>
          </a:ln>
          <a:effectLst/>
        </c:spPr>
      </c:pivotFmt>
      <c:pivotFmt>
        <c:idx val="5"/>
        <c:spPr>
          <a:solidFill>
            <a:srgbClr val="0070C0"/>
          </a:solidFill>
          <a:ln>
            <a:noFill/>
          </a:ln>
          <a:effectLst/>
        </c:spPr>
      </c:pivotFmt>
      <c:pivotFmt>
        <c:idx val="6"/>
        <c:spPr>
          <a:solidFill>
            <a:schemeClr val="accent2"/>
          </a:solidFill>
          <a:ln>
            <a:noFill/>
          </a:ln>
          <a:effectLst/>
        </c:spPr>
      </c:pivotFmt>
      <c:pivotFmt>
        <c:idx val="7"/>
        <c:spPr>
          <a:solidFill>
            <a:srgbClr val="0070C0"/>
          </a:solidFill>
          <a:ln>
            <a:noFill/>
          </a:ln>
          <a:effectLst/>
        </c:spPr>
      </c:pivotFmt>
      <c:pivotFmt>
        <c:idx val="8"/>
        <c:spPr>
          <a:solidFill>
            <a:srgbClr val="0070C0"/>
          </a:solidFill>
          <a:ln>
            <a:noFill/>
          </a:ln>
          <a:effectLst/>
        </c:spPr>
      </c:pivotFmt>
      <c:pivotFmt>
        <c:idx val="9"/>
        <c:spPr>
          <a:solidFill>
            <a:srgbClr val="0070C0"/>
          </a:solidFill>
          <a:ln>
            <a:noFill/>
          </a:ln>
          <a:effectLst/>
        </c:spPr>
      </c:pivotFmt>
      <c:pivotFmt>
        <c:idx val="10"/>
        <c:spPr>
          <a:solidFill>
            <a:srgbClr val="0070C0"/>
          </a:solidFill>
          <a:ln>
            <a:solidFill>
              <a:schemeClr val="accent2"/>
            </a:solidFill>
          </a:ln>
          <a:effectLst/>
        </c:spPr>
      </c:pivotFmt>
      <c:pivotFmt>
        <c:idx val="11"/>
        <c:spPr>
          <a:solidFill>
            <a:srgbClr val="0070C0"/>
          </a:solidFill>
          <a:ln>
            <a:solidFill>
              <a:schemeClr val="accent1"/>
            </a:solidFill>
          </a:ln>
          <a:effectLst/>
        </c:spPr>
      </c:pivotFmt>
      <c:pivotFmt>
        <c:idx val="12"/>
        <c:spPr>
          <a:solidFill>
            <a:srgbClr val="0070C0"/>
          </a:solidFill>
          <a:ln>
            <a:noFill/>
          </a:ln>
          <a:effectLst/>
        </c:spPr>
      </c:pivotFmt>
      <c:pivotFmt>
        <c:idx val="13"/>
        <c:spPr>
          <a:solidFill>
            <a:schemeClr val="accent2"/>
          </a:solidFill>
          <a:ln>
            <a:noFill/>
          </a:ln>
          <a:effectLst/>
        </c:spPr>
      </c:pivotFmt>
      <c:pivotFmt>
        <c:idx val="14"/>
        <c:spPr>
          <a:solidFill>
            <a:srgbClr val="0070C0"/>
          </a:solidFill>
          <a:ln>
            <a:noFill/>
          </a:ln>
          <a:effectLst/>
        </c:spPr>
        <c:marker>
          <c:symbol val="none"/>
        </c:marker>
        <c:dLbl>
          <c:idx val="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5"/>
        <c:spPr>
          <a:solidFill>
            <a:srgbClr val="0070C0"/>
          </a:solidFill>
          <a:ln>
            <a:noFill/>
          </a:ln>
          <a:effectLst/>
        </c:spPr>
      </c:pivotFmt>
      <c:pivotFmt>
        <c:idx val="16"/>
        <c:spPr>
          <a:solidFill>
            <a:srgbClr val="0070C0"/>
          </a:solidFill>
          <a:ln>
            <a:noFill/>
          </a:ln>
          <a:effectLst/>
        </c:spPr>
      </c:pivotFmt>
      <c:pivotFmt>
        <c:idx val="17"/>
        <c:spPr>
          <a:solidFill>
            <a:srgbClr val="0070C0"/>
          </a:solidFill>
          <a:ln>
            <a:noFill/>
          </a:ln>
          <a:effectLst/>
        </c:spPr>
      </c:pivotFmt>
      <c:pivotFmt>
        <c:idx val="18"/>
        <c:spPr>
          <a:solidFill>
            <a:srgbClr val="0070C0"/>
          </a:solidFill>
          <a:ln>
            <a:solidFill>
              <a:schemeClr val="accent2"/>
            </a:solidFill>
          </a:ln>
          <a:effectLst/>
        </c:spPr>
      </c:pivotFmt>
      <c:pivotFmt>
        <c:idx val="19"/>
        <c:spPr>
          <a:solidFill>
            <a:srgbClr val="0070C0"/>
          </a:solidFill>
          <a:ln>
            <a:solidFill>
              <a:schemeClr val="accent1"/>
            </a:solidFill>
          </a:ln>
          <a:effectLst/>
        </c:spPr>
      </c:pivotFmt>
      <c:pivotFmt>
        <c:idx val="20"/>
        <c:spPr>
          <a:solidFill>
            <a:srgbClr val="0070C0"/>
          </a:solidFill>
          <a:ln>
            <a:noFill/>
          </a:ln>
          <a:effectLst/>
        </c:spPr>
      </c:pivotFmt>
      <c:pivotFmt>
        <c:idx val="21"/>
        <c:spPr>
          <a:solidFill>
            <a:schemeClr val="accent2"/>
          </a:solidFill>
          <a:ln>
            <a:noFill/>
          </a:ln>
          <a:effectLst/>
        </c:spPr>
      </c:pivotFmt>
      <c:pivotFmt>
        <c:idx val="22"/>
        <c:spPr>
          <a:solidFill>
            <a:srgbClr val="0070C0"/>
          </a:solidFill>
          <a:ln>
            <a:noFill/>
          </a:ln>
          <a:effectLst/>
        </c:spPr>
        <c:marker>
          <c:symbol val="none"/>
        </c:marker>
        <c:dLbl>
          <c:idx val="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3"/>
        <c:spPr>
          <a:solidFill>
            <a:srgbClr val="0070C0"/>
          </a:solidFill>
          <a:ln>
            <a:noFill/>
          </a:ln>
          <a:effectLst/>
        </c:spPr>
      </c:pivotFmt>
      <c:pivotFmt>
        <c:idx val="24"/>
        <c:spPr>
          <a:solidFill>
            <a:srgbClr val="0070C0"/>
          </a:solidFill>
          <a:ln>
            <a:noFill/>
          </a:ln>
          <a:effectLst/>
        </c:spPr>
      </c:pivotFmt>
      <c:pivotFmt>
        <c:idx val="25"/>
        <c:spPr>
          <a:solidFill>
            <a:srgbClr val="0070C0"/>
          </a:solidFill>
          <a:ln>
            <a:noFill/>
          </a:ln>
          <a:effectLst/>
        </c:spPr>
      </c:pivotFmt>
      <c:pivotFmt>
        <c:idx val="26"/>
        <c:spPr>
          <a:solidFill>
            <a:srgbClr val="0070C0"/>
          </a:solidFill>
          <a:ln>
            <a:solidFill>
              <a:schemeClr val="accent2"/>
            </a:solidFill>
          </a:ln>
          <a:effectLst/>
        </c:spPr>
      </c:pivotFmt>
      <c:pivotFmt>
        <c:idx val="27"/>
        <c:spPr>
          <a:solidFill>
            <a:srgbClr val="0070C0"/>
          </a:solidFill>
          <a:ln>
            <a:solidFill>
              <a:schemeClr val="accent1"/>
            </a:solidFill>
          </a:ln>
          <a:effectLst/>
        </c:spPr>
      </c:pivotFmt>
      <c:pivotFmt>
        <c:idx val="28"/>
        <c:spPr>
          <a:solidFill>
            <a:srgbClr val="0070C0"/>
          </a:solidFill>
          <a:ln>
            <a:noFill/>
          </a:ln>
          <a:effectLst/>
        </c:spPr>
      </c:pivotFmt>
      <c:pivotFmt>
        <c:idx val="29"/>
        <c:spPr>
          <a:solidFill>
            <a:schemeClr val="accent2"/>
          </a:solidFill>
          <a:ln>
            <a:noFill/>
          </a:ln>
          <a:effectLst/>
        </c:spPr>
      </c:pivotFmt>
    </c:pivotFmts>
    <c:plotArea>
      <c:layout/>
      <c:barChart>
        <c:barDir val="col"/>
        <c:grouping val="clustered"/>
        <c:varyColors val="0"/>
        <c:ser>
          <c:idx val="0"/>
          <c:order val="0"/>
          <c:tx>
            <c:strRef>
              <c:f>'Övertid per månad totalt'!$B$4</c:f>
              <c:strCache>
                <c:ptCount val="1"/>
                <c:pt idx="0">
                  <c:v>Summa</c:v>
                </c:pt>
              </c:strCache>
            </c:strRef>
          </c:tx>
          <c:spPr>
            <a:solidFill>
              <a:srgbClr val="0070C0"/>
            </a:solidFill>
            <a:ln>
              <a:noFill/>
            </a:ln>
            <a:effectLst/>
          </c:spPr>
          <c:invertIfNegative val="0"/>
          <c:dPt>
            <c:idx val="17"/>
            <c:invertIfNegative val="0"/>
            <c:bubble3D val="0"/>
            <c:spPr>
              <a:solidFill>
                <a:srgbClr val="0070C0"/>
              </a:solidFill>
              <a:ln>
                <a:noFill/>
              </a:ln>
              <a:effectLst/>
            </c:spPr>
            <c:extLst>
              <c:ext xmlns:c16="http://schemas.microsoft.com/office/drawing/2014/chart" uri="{C3380CC4-5D6E-409C-BE32-E72D297353CC}">
                <c16:uniqueId val="{00000001-58FC-4BAD-8EE1-C8028B0575A5}"/>
              </c:ext>
            </c:extLst>
          </c:dPt>
          <c:dPt>
            <c:idx val="18"/>
            <c:invertIfNegative val="0"/>
            <c:bubble3D val="0"/>
            <c:spPr>
              <a:solidFill>
                <a:srgbClr val="0070C0"/>
              </a:solidFill>
              <a:ln>
                <a:noFill/>
              </a:ln>
              <a:effectLst/>
            </c:spPr>
            <c:extLst>
              <c:ext xmlns:c16="http://schemas.microsoft.com/office/drawing/2014/chart" uri="{C3380CC4-5D6E-409C-BE32-E72D297353CC}">
                <c16:uniqueId val="{00000003-58FC-4BAD-8EE1-C8028B0575A5}"/>
              </c:ext>
            </c:extLst>
          </c:dPt>
          <c:dPt>
            <c:idx val="19"/>
            <c:invertIfNegative val="0"/>
            <c:bubble3D val="0"/>
            <c:spPr>
              <a:solidFill>
                <a:srgbClr val="0070C0"/>
              </a:solidFill>
              <a:ln>
                <a:noFill/>
              </a:ln>
              <a:effectLst/>
            </c:spPr>
            <c:extLst>
              <c:ext xmlns:c16="http://schemas.microsoft.com/office/drawing/2014/chart" uri="{C3380CC4-5D6E-409C-BE32-E72D297353CC}">
                <c16:uniqueId val="{00000005-58FC-4BAD-8EE1-C8028B0575A5}"/>
              </c:ext>
            </c:extLst>
          </c:dPt>
          <c:dPt>
            <c:idx val="20"/>
            <c:invertIfNegative val="0"/>
            <c:bubble3D val="0"/>
            <c:spPr>
              <a:solidFill>
                <a:srgbClr val="0070C0"/>
              </a:solidFill>
              <a:ln>
                <a:solidFill>
                  <a:schemeClr val="accent2"/>
                </a:solidFill>
              </a:ln>
              <a:effectLst/>
            </c:spPr>
            <c:extLst>
              <c:ext xmlns:c16="http://schemas.microsoft.com/office/drawing/2014/chart" uri="{C3380CC4-5D6E-409C-BE32-E72D297353CC}">
                <c16:uniqueId val="{00000007-58FC-4BAD-8EE1-C8028B0575A5}"/>
              </c:ext>
            </c:extLst>
          </c:dPt>
          <c:dPt>
            <c:idx val="21"/>
            <c:invertIfNegative val="0"/>
            <c:bubble3D val="0"/>
            <c:spPr>
              <a:solidFill>
                <a:srgbClr val="0070C0"/>
              </a:solidFill>
              <a:ln>
                <a:solidFill>
                  <a:schemeClr val="accent1"/>
                </a:solidFill>
              </a:ln>
              <a:effectLst/>
            </c:spPr>
            <c:extLst>
              <c:ext xmlns:c16="http://schemas.microsoft.com/office/drawing/2014/chart" uri="{C3380CC4-5D6E-409C-BE32-E72D297353CC}">
                <c16:uniqueId val="{00000009-58FC-4BAD-8EE1-C8028B0575A5}"/>
              </c:ext>
            </c:extLst>
          </c:dPt>
          <c:dPt>
            <c:idx val="23"/>
            <c:invertIfNegative val="0"/>
            <c:bubble3D val="0"/>
            <c:spPr>
              <a:solidFill>
                <a:srgbClr val="0070C0"/>
              </a:solidFill>
              <a:ln>
                <a:noFill/>
              </a:ln>
              <a:effectLst/>
            </c:spPr>
            <c:extLst>
              <c:ext xmlns:c16="http://schemas.microsoft.com/office/drawing/2014/chart" uri="{C3380CC4-5D6E-409C-BE32-E72D297353CC}">
                <c16:uniqueId val="{0000000B-58FC-4BAD-8EE1-C8028B0575A5}"/>
              </c:ext>
            </c:extLst>
          </c:dPt>
          <c:dPt>
            <c:idx val="24"/>
            <c:invertIfNegative val="0"/>
            <c:bubble3D val="0"/>
            <c:spPr>
              <a:solidFill>
                <a:schemeClr val="accent2"/>
              </a:solidFill>
              <a:ln>
                <a:noFill/>
              </a:ln>
              <a:effectLst/>
            </c:spPr>
            <c:extLst>
              <c:ext xmlns:c16="http://schemas.microsoft.com/office/drawing/2014/chart" uri="{C3380CC4-5D6E-409C-BE32-E72D297353CC}">
                <c16:uniqueId val="{0000000D-58FC-4BAD-8EE1-C8028B0575A5}"/>
              </c:ext>
            </c:extLst>
          </c:dPt>
          <c:dPt>
            <c:idx val="37"/>
            <c:invertIfNegative val="0"/>
            <c:bubble3D val="0"/>
            <c:extLst>
              <c:ext xmlns:c16="http://schemas.microsoft.com/office/drawing/2014/chart" uri="{C3380CC4-5D6E-409C-BE32-E72D297353CC}">
                <c16:uniqueId val="{0000000E-58FC-4BAD-8EE1-C8028B0575A5}"/>
              </c:ext>
            </c:extLst>
          </c:dPt>
          <c:dPt>
            <c:idx val="38"/>
            <c:invertIfNegative val="0"/>
            <c:bubble3D val="0"/>
            <c:extLst>
              <c:ext xmlns:c16="http://schemas.microsoft.com/office/drawing/2014/chart" uri="{C3380CC4-5D6E-409C-BE32-E72D297353CC}">
                <c16:uniqueId val="{0000000F-58FC-4BAD-8EE1-C8028B0575A5}"/>
              </c:ext>
            </c:extLst>
          </c:dPt>
          <c:dPt>
            <c:idx val="39"/>
            <c:invertIfNegative val="0"/>
            <c:bubble3D val="0"/>
            <c:extLst>
              <c:ext xmlns:c16="http://schemas.microsoft.com/office/drawing/2014/chart" uri="{C3380CC4-5D6E-409C-BE32-E72D297353CC}">
                <c16:uniqueId val="{00000010-58FC-4BAD-8EE1-C8028B0575A5}"/>
              </c:ext>
            </c:extLst>
          </c:dPt>
          <c:dPt>
            <c:idx val="41"/>
            <c:invertIfNegative val="0"/>
            <c:bubble3D val="0"/>
            <c:extLst>
              <c:ext xmlns:c16="http://schemas.microsoft.com/office/drawing/2014/chart" uri="{C3380CC4-5D6E-409C-BE32-E72D297353CC}">
                <c16:uniqueId val="{00000011-58FC-4BAD-8EE1-C8028B0575A5}"/>
              </c:ext>
            </c:extLst>
          </c:dPt>
          <c:dPt>
            <c:idx val="42"/>
            <c:invertIfNegative val="0"/>
            <c:bubble3D val="0"/>
            <c:extLst>
              <c:ext xmlns:c16="http://schemas.microsoft.com/office/drawing/2014/chart" uri="{C3380CC4-5D6E-409C-BE32-E72D297353CC}">
                <c16:uniqueId val="{00000012-58FC-4BAD-8EE1-C8028B0575A5}"/>
              </c:ext>
            </c:extLst>
          </c:dPt>
          <c:dPt>
            <c:idx val="43"/>
            <c:invertIfNegative val="0"/>
            <c:bubble3D val="0"/>
            <c:extLst>
              <c:ext xmlns:c16="http://schemas.microsoft.com/office/drawing/2014/chart" uri="{C3380CC4-5D6E-409C-BE32-E72D297353CC}">
                <c16:uniqueId val="{00000013-58FC-4BAD-8EE1-C8028B0575A5}"/>
              </c:ext>
            </c:extLst>
          </c:dPt>
          <c:dPt>
            <c:idx val="44"/>
            <c:invertIfNegative val="0"/>
            <c:bubble3D val="0"/>
            <c:extLst>
              <c:ext xmlns:c16="http://schemas.microsoft.com/office/drawing/2014/chart" uri="{C3380CC4-5D6E-409C-BE32-E72D297353CC}">
                <c16:uniqueId val="{00000014-58FC-4BAD-8EE1-C8028B0575A5}"/>
              </c:ext>
            </c:extLst>
          </c:dPt>
          <c:dPt>
            <c:idx val="45"/>
            <c:invertIfNegative val="0"/>
            <c:bubble3D val="0"/>
            <c:extLst>
              <c:ext xmlns:c16="http://schemas.microsoft.com/office/drawing/2014/chart" uri="{C3380CC4-5D6E-409C-BE32-E72D297353CC}">
                <c16:uniqueId val="{00000015-58FC-4BAD-8EE1-C8028B0575A5}"/>
              </c:ext>
            </c:extLst>
          </c:dPt>
          <c:dPt>
            <c:idx val="47"/>
            <c:invertIfNegative val="0"/>
            <c:bubble3D val="0"/>
            <c:extLst>
              <c:ext xmlns:c16="http://schemas.microsoft.com/office/drawing/2014/chart" uri="{C3380CC4-5D6E-409C-BE32-E72D297353CC}">
                <c16:uniqueId val="{00000016-58FC-4BAD-8EE1-C8028B0575A5}"/>
              </c:ext>
            </c:extLst>
          </c:dPt>
          <c:dPt>
            <c:idx val="48"/>
            <c:invertIfNegative val="0"/>
            <c:bubble3D val="0"/>
            <c:extLst>
              <c:ext xmlns:c16="http://schemas.microsoft.com/office/drawing/2014/chart" uri="{C3380CC4-5D6E-409C-BE32-E72D297353CC}">
                <c16:uniqueId val="{00000017-58FC-4BAD-8EE1-C8028B0575A5}"/>
              </c:ext>
            </c:extLst>
          </c:dPt>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'Övertid per månad totalt'!$A$5:$A$33</c:f>
              <c:multiLvlStrCache>
                <c:ptCount val="25"/>
                <c:lvl>
                  <c:pt idx="0">
                    <c:v>Januari</c:v>
                  </c:pt>
                  <c:pt idx="1">
                    <c:v>Februari</c:v>
                  </c:pt>
                  <c:pt idx="2">
                    <c:v>Mars</c:v>
                  </c:pt>
                  <c:pt idx="3">
                    <c:v>April</c:v>
                  </c:pt>
                  <c:pt idx="4">
                    <c:v>Maj</c:v>
                  </c:pt>
                  <c:pt idx="5">
                    <c:v>Juni</c:v>
                  </c:pt>
                  <c:pt idx="6">
                    <c:v>Juli</c:v>
                  </c:pt>
                  <c:pt idx="7">
                    <c:v>Augusti</c:v>
                  </c:pt>
                  <c:pt idx="8">
                    <c:v>September</c:v>
                  </c:pt>
                  <c:pt idx="9">
                    <c:v>Oktober</c:v>
                  </c:pt>
                  <c:pt idx="10">
                    <c:v>November</c:v>
                  </c:pt>
                  <c:pt idx="11">
                    <c:v>December</c:v>
                  </c:pt>
                  <c:pt idx="12">
                    <c:v>Januari</c:v>
                  </c:pt>
                  <c:pt idx="13">
                    <c:v>Februari</c:v>
                  </c:pt>
                  <c:pt idx="14">
                    <c:v>Mars</c:v>
                  </c:pt>
                  <c:pt idx="15">
                    <c:v>April</c:v>
                  </c:pt>
                  <c:pt idx="16">
                    <c:v>Maj</c:v>
                  </c:pt>
                  <c:pt idx="17">
                    <c:v>Juni</c:v>
                  </c:pt>
                  <c:pt idx="18">
                    <c:v>Juli</c:v>
                  </c:pt>
                  <c:pt idx="19">
                    <c:v>Augusti</c:v>
                  </c:pt>
                  <c:pt idx="20">
                    <c:v>September</c:v>
                  </c:pt>
                  <c:pt idx="21">
                    <c:v>Oktober</c:v>
                  </c:pt>
                  <c:pt idx="22">
                    <c:v>November</c:v>
                  </c:pt>
                  <c:pt idx="23">
                    <c:v>December</c:v>
                  </c:pt>
                  <c:pt idx="24">
                    <c:v>Januari</c:v>
                  </c:pt>
                </c:lvl>
                <c:lvl>
                  <c:pt idx="0">
                    <c:v>2022</c:v>
                  </c:pt>
                  <c:pt idx="12">
                    <c:v>2023</c:v>
                  </c:pt>
                  <c:pt idx="24">
                    <c:v>2024</c:v>
                  </c:pt>
                </c:lvl>
              </c:multiLvlStrCache>
            </c:multiLvlStrRef>
          </c:cat>
          <c:val>
            <c:numRef>
              <c:f>'Övertid per månad totalt'!$B$5:$B$33</c:f>
              <c:numCache>
                <c:formatCode>#,##0</c:formatCode>
                <c:ptCount val="25"/>
                <c:pt idx="0">
                  <c:v>1452046.1824750004</c:v>
                </c:pt>
                <c:pt idx="1">
                  <c:v>1165042.4217000001</c:v>
                </c:pt>
                <c:pt idx="2">
                  <c:v>898159.49220000021</c:v>
                </c:pt>
                <c:pt idx="3">
                  <c:v>827107.66707500012</c:v>
                </c:pt>
                <c:pt idx="4">
                  <c:v>891844.07302500005</c:v>
                </c:pt>
                <c:pt idx="5">
                  <c:v>1297207.13105</c:v>
                </c:pt>
                <c:pt idx="6">
                  <c:v>2208954.3597500003</c:v>
                </c:pt>
                <c:pt idx="7">
                  <c:v>2303812.7408500002</c:v>
                </c:pt>
                <c:pt idx="8">
                  <c:v>1090676.2237750001</c:v>
                </c:pt>
                <c:pt idx="9">
                  <c:v>1278505.2851250002</c:v>
                </c:pt>
                <c:pt idx="10">
                  <c:v>1780475.9966750001</c:v>
                </c:pt>
                <c:pt idx="11">
                  <c:v>2372013.9792249999</c:v>
                </c:pt>
                <c:pt idx="12">
                  <c:v>1587557.1258249998</c:v>
                </c:pt>
                <c:pt idx="13">
                  <c:v>1312283.0050250001</c:v>
                </c:pt>
                <c:pt idx="14">
                  <c:v>1063374.27275</c:v>
                </c:pt>
                <c:pt idx="15">
                  <c:v>897241.76962499996</c:v>
                </c:pt>
                <c:pt idx="16">
                  <c:v>936600.81812499999</c:v>
                </c:pt>
                <c:pt idx="17">
                  <c:v>1089044.834825</c:v>
                </c:pt>
                <c:pt idx="18">
                  <c:v>2072770.1745249999</c:v>
                </c:pt>
                <c:pt idx="19">
                  <c:v>1264142.9581249999</c:v>
                </c:pt>
                <c:pt idx="20">
                  <c:v>997693.56675</c:v>
                </c:pt>
                <c:pt idx="21">
                  <c:v>953948.55119999999</c:v>
                </c:pt>
                <c:pt idx="22">
                  <c:v>1021899.4561750001</c:v>
                </c:pt>
                <c:pt idx="23">
                  <c:v>1081664.4819</c:v>
                </c:pt>
                <c:pt idx="24">
                  <c:v>794100.62002499984</c:v>
                </c:pt>
              </c:numCache>
            </c:numRef>
          </c:val>
          <c:extLst>
            <c:ext xmlns:c16="http://schemas.microsoft.com/office/drawing/2014/chart" uri="{C3380CC4-5D6E-409C-BE32-E72D297353CC}">
              <c16:uniqueId val="{00000018-58FC-4BAD-8EE1-C8028B0575A5}"/>
            </c:ext>
          </c:extLst>
        </c:ser>
        <c:dLbls>
          <c:dLblPos val="outEnd"/>
          <c:showLegendKey val="0"/>
          <c:showVal val="1"/>
          <c:showCatName val="0"/>
          <c:showSerName val="0"/>
          <c:showPercent val="0"/>
          <c:showBubbleSize val="0"/>
        </c:dLbls>
        <c:gapWidth val="219"/>
        <c:overlap val="-27"/>
        <c:axId val="1159785856"/>
        <c:axId val="1159775872"/>
      </c:barChart>
      <c:catAx>
        <c:axId val="115978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159775872"/>
        <c:crosses val="autoZero"/>
        <c:auto val="1"/>
        <c:lblAlgn val="ctr"/>
        <c:lblOffset val="100"/>
        <c:noMultiLvlLbl val="0"/>
      </c:catAx>
      <c:valAx>
        <c:axId val="1159775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159785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[Övertid per månad.xlsx]Hemtjänst, SÄBO, LSS, HSR!Pivottabell1</c:name>
    <c:fmtId val="46"/>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'Hemtjänst, SÄBO, LSS, HSR'!$B$4:$B$6</c:f>
              <c:strCache>
                <c:ptCount val="1"/>
                <c:pt idx="0">
                  <c:v>2023 - Januari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'Hemtjänst, SÄBO, LSS, HSR'!$A$7:$A$35</c:f>
              <c:multiLvlStrCache>
                <c:ptCount val="23"/>
                <c:lvl>
                  <c:pt idx="0">
                    <c:v>ENHETSCHEF BJÖRKBACKEN</c:v>
                  </c:pt>
                  <c:pt idx="1">
                    <c:v>ENHETSCHEF EDSHULT PL 1</c:v>
                  </c:pt>
                  <c:pt idx="2">
                    <c:v>ENHETSCHEF EDSHULT PL 2</c:v>
                  </c:pt>
                  <c:pt idx="3">
                    <c:v>ENHETSCHEF EDSHULT PL 3</c:v>
                  </c:pt>
                  <c:pt idx="4">
                    <c:v>Enhetschef Lyckavägen 1</c:v>
                  </c:pt>
                  <c:pt idx="5">
                    <c:v>Enhetschef Lyckavägen 2</c:v>
                  </c:pt>
                  <c:pt idx="6">
                    <c:v>ENHETSCHEF SOLHEM</c:v>
                  </c:pt>
                  <c:pt idx="7">
                    <c:v>Enhetschef Daglig vht LSS</c:v>
                  </c:pt>
                  <c:pt idx="8">
                    <c:v>Enhetschef Gruppboende</c:v>
                  </c:pt>
                  <c:pt idx="9">
                    <c:v>Enhetschef Korttids friti</c:v>
                  </c:pt>
                  <c:pt idx="10">
                    <c:v>Enhetschef Pers. ass LSS/</c:v>
                  </c:pt>
                  <c:pt idx="11">
                    <c:v>Enhetschef Socialpsykiatr</c:v>
                  </c:pt>
                  <c:pt idx="12">
                    <c:v>Enhetschef Dagvht SOL</c:v>
                  </c:pt>
                  <c:pt idx="13">
                    <c:v>Enhetschef Hemtj Norra 1</c:v>
                  </c:pt>
                  <c:pt idx="14">
                    <c:v>Enhetschef Hemtj Norra 2</c:v>
                  </c:pt>
                  <c:pt idx="15">
                    <c:v>Enhetschef Hemtj Södra 1</c:v>
                  </c:pt>
                  <c:pt idx="16">
                    <c:v>Enhetschef Hemtj Södra 2</c:v>
                  </c:pt>
                  <c:pt idx="17">
                    <c:v>Enhetschef Korttidsboende</c:v>
                  </c:pt>
                  <c:pt idx="18">
                    <c:v>Enhetschef Resursenheten</c:v>
                  </c:pt>
                  <c:pt idx="19">
                    <c:v>Resursenheten</c:v>
                  </c:pt>
                  <c:pt idx="20">
                    <c:v>Enhetschef Växelvården</c:v>
                  </c:pt>
                  <c:pt idx="21">
                    <c:v>ENHETSCHEF HSR</c:v>
                  </c:pt>
                  <c:pt idx="22">
                    <c:v>ENHETSCHEF ÖPPENVÅRDEN</c:v>
                  </c:pt>
                </c:lvl>
                <c:lvl>
                  <c:pt idx="0">
                    <c:v>421 Avd. särskilt boende</c:v>
                  </c:pt>
                  <c:pt idx="7">
                    <c:v>431 Avdelning LSS/Socialpsyk</c:v>
                  </c:pt>
                  <c:pt idx="12">
                    <c:v>441 Avdelning Ordinärt boende</c:v>
                  </c:pt>
                  <c:pt idx="21">
                    <c:v>451 Avdelning HSR</c:v>
                  </c:pt>
                  <c:pt idx="22">
                    <c:v>461 Avdelning Öppenvården</c:v>
                  </c:pt>
                </c:lvl>
              </c:multiLvlStrCache>
            </c:multiLvlStrRef>
          </c:cat>
          <c:val>
            <c:numRef>
              <c:f>'Hemtjänst, SÄBO, LSS, HSR'!$B$7:$B$35</c:f>
              <c:numCache>
                <c:formatCode>#,##0</c:formatCode>
                <c:ptCount val="23"/>
                <c:pt idx="0">
                  <c:v>68511.906324999989</c:v>
                </c:pt>
                <c:pt idx="1">
                  <c:v>138284.91857499999</c:v>
                </c:pt>
                <c:pt idx="2">
                  <c:v>101538.66862499999</c:v>
                </c:pt>
                <c:pt idx="3">
                  <c:v>162515.8615</c:v>
                </c:pt>
                <c:pt idx="4">
                  <c:v>75978.3701</c:v>
                </c:pt>
                <c:pt idx="5">
                  <c:v>106538.20715</c:v>
                </c:pt>
                <c:pt idx="6">
                  <c:v>27838.337274999998</c:v>
                </c:pt>
                <c:pt idx="7">
                  <c:v>0</c:v>
                </c:pt>
                <c:pt idx="8">
                  <c:v>39884.257125000004</c:v>
                </c:pt>
                <c:pt idx="9">
                  <c:v>7022.0738000000001</c:v>
                </c:pt>
                <c:pt idx="10">
                  <c:v>678.47130000000004</c:v>
                </c:pt>
                <c:pt idx="11">
                  <c:v>207.29659999999998</c:v>
                </c:pt>
                <c:pt idx="12">
                  <c:v>1557.6802500000001</c:v>
                </c:pt>
                <c:pt idx="13">
                  <c:v>222882.21345000001</c:v>
                </c:pt>
                <c:pt idx="14">
                  <c:v>131137.28169999999</c:v>
                </c:pt>
                <c:pt idx="15">
                  <c:v>157187.57319999998</c:v>
                </c:pt>
                <c:pt idx="16">
                  <c:v>219095.08134999996</c:v>
                </c:pt>
                <c:pt idx="17">
                  <c:v>88686.969100000002</c:v>
                </c:pt>
                <c:pt idx="19">
                  <c:v>229.54917499999999</c:v>
                </c:pt>
                <c:pt idx="21">
                  <c:v>36135.043075000001</c:v>
                </c:pt>
                <c:pt idx="22">
                  <c:v>1407.5</c:v>
                </c:pt>
              </c:numCache>
            </c:numRef>
          </c:val>
          <c:extLst>
            <c:ext xmlns:c16="http://schemas.microsoft.com/office/drawing/2014/chart" uri="{C3380CC4-5D6E-409C-BE32-E72D297353CC}">
              <c16:uniqueId val="{00000000-0834-421D-81D5-856390EFDC94}"/>
            </c:ext>
          </c:extLst>
        </c:ser>
        <c:ser>
          <c:idx val="1"/>
          <c:order val="1"/>
          <c:tx>
            <c:strRef>
              <c:f>'Hemtjänst, SÄBO, LSS, HSR'!$D$4:$D$6</c:f>
              <c:strCache>
                <c:ptCount val="1"/>
                <c:pt idx="0">
                  <c:v>2024 - Januari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'Hemtjänst, SÄBO, LSS, HSR'!$A$7:$A$35</c:f>
              <c:multiLvlStrCache>
                <c:ptCount val="23"/>
                <c:lvl>
                  <c:pt idx="0">
                    <c:v>ENHETSCHEF BJÖRKBACKEN</c:v>
                  </c:pt>
                  <c:pt idx="1">
                    <c:v>ENHETSCHEF EDSHULT PL 1</c:v>
                  </c:pt>
                  <c:pt idx="2">
                    <c:v>ENHETSCHEF EDSHULT PL 2</c:v>
                  </c:pt>
                  <c:pt idx="3">
                    <c:v>ENHETSCHEF EDSHULT PL 3</c:v>
                  </c:pt>
                  <c:pt idx="4">
                    <c:v>Enhetschef Lyckavägen 1</c:v>
                  </c:pt>
                  <c:pt idx="5">
                    <c:v>Enhetschef Lyckavägen 2</c:v>
                  </c:pt>
                  <c:pt idx="6">
                    <c:v>ENHETSCHEF SOLHEM</c:v>
                  </c:pt>
                  <c:pt idx="7">
                    <c:v>Enhetschef Daglig vht LSS</c:v>
                  </c:pt>
                  <c:pt idx="8">
                    <c:v>Enhetschef Gruppboende</c:v>
                  </c:pt>
                  <c:pt idx="9">
                    <c:v>Enhetschef Korttids friti</c:v>
                  </c:pt>
                  <c:pt idx="10">
                    <c:v>Enhetschef Pers. ass LSS/</c:v>
                  </c:pt>
                  <c:pt idx="11">
                    <c:v>Enhetschef Socialpsykiatr</c:v>
                  </c:pt>
                  <c:pt idx="12">
                    <c:v>Enhetschef Dagvht SOL</c:v>
                  </c:pt>
                  <c:pt idx="13">
                    <c:v>Enhetschef Hemtj Norra 1</c:v>
                  </c:pt>
                  <c:pt idx="14">
                    <c:v>Enhetschef Hemtj Norra 2</c:v>
                  </c:pt>
                  <c:pt idx="15">
                    <c:v>Enhetschef Hemtj Södra 1</c:v>
                  </c:pt>
                  <c:pt idx="16">
                    <c:v>Enhetschef Hemtj Södra 2</c:v>
                  </c:pt>
                  <c:pt idx="17">
                    <c:v>Enhetschef Korttidsboende</c:v>
                  </c:pt>
                  <c:pt idx="18">
                    <c:v>Enhetschef Resursenheten</c:v>
                  </c:pt>
                  <c:pt idx="19">
                    <c:v>Resursenheten</c:v>
                  </c:pt>
                  <c:pt idx="20">
                    <c:v>Enhetschef Växelvården</c:v>
                  </c:pt>
                  <c:pt idx="21">
                    <c:v>ENHETSCHEF HSR</c:v>
                  </c:pt>
                  <c:pt idx="22">
                    <c:v>ENHETSCHEF ÖPPENVÅRDEN</c:v>
                  </c:pt>
                </c:lvl>
                <c:lvl>
                  <c:pt idx="0">
                    <c:v>421 Avd. särskilt boende</c:v>
                  </c:pt>
                  <c:pt idx="7">
                    <c:v>431 Avdelning LSS/Socialpsyk</c:v>
                  </c:pt>
                  <c:pt idx="12">
                    <c:v>441 Avdelning Ordinärt boende</c:v>
                  </c:pt>
                  <c:pt idx="21">
                    <c:v>451 Avdelning HSR</c:v>
                  </c:pt>
                  <c:pt idx="22">
                    <c:v>461 Avdelning Öppenvården</c:v>
                  </c:pt>
                </c:lvl>
              </c:multiLvlStrCache>
            </c:multiLvlStrRef>
          </c:cat>
          <c:val>
            <c:numRef>
              <c:f>'Hemtjänst, SÄBO, LSS, HSR'!$D$7:$D$35</c:f>
              <c:numCache>
                <c:formatCode>#,##0</c:formatCode>
                <c:ptCount val="23"/>
                <c:pt idx="0">
                  <c:v>16286.9707</c:v>
                </c:pt>
                <c:pt idx="1">
                  <c:v>83402.566649999993</c:v>
                </c:pt>
                <c:pt idx="2">
                  <c:v>19378.882249999999</c:v>
                </c:pt>
                <c:pt idx="3">
                  <c:v>177349.18027499999</c:v>
                </c:pt>
                <c:pt idx="4">
                  <c:v>54062.046850000006</c:v>
                </c:pt>
                <c:pt idx="5">
                  <c:v>49944.461899999995</c:v>
                </c:pt>
                <c:pt idx="6">
                  <c:v>23777.2353</c:v>
                </c:pt>
                <c:pt idx="8">
                  <c:v>16028.736675</c:v>
                </c:pt>
                <c:pt idx="10">
                  <c:v>15595.662999999999</c:v>
                </c:pt>
                <c:pt idx="11">
                  <c:v>0</c:v>
                </c:pt>
                <c:pt idx="13">
                  <c:v>74890.358525000003</c:v>
                </c:pt>
                <c:pt idx="14">
                  <c:v>42197.201874999999</c:v>
                </c:pt>
                <c:pt idx="15">
                  <c:v>60785.660275000002</c:v>
                </c:pt>
                <c:pt idx="16">
                  <c:v>91744.326524999997</c:v>
                </c:pt>
                <c:pt idx="17">
                  <c:v>18858.515425000001</c:v>
                </c:pt>
                <c:pt idx="18">
                  <c:v>20196.316025</c:v>
                </c:pt>
                <c:pt idx="20">
                  <c:v>9730.3008499999996</c:v>
                </c:pt>
                <c:pt idx="21">
                  <c:v>19872.196925</c:v>
                </c:pt>
              </c:numCache>
            </c:numRef>
          </c:val>
          <c:extLst>
            <c:ext xmlns:c16="http://schemas.microsoft.com/office/drawing/2014/chart" uri="{C3380CC4-5D6E-409C-BE32-E72D297353CC}">
              <c16:uniqueId val="{00000001-0834-421D-81D5-856390EFDC94}"/>
            </c:ext>
          </c:extLst>
        </c:ser>
        <c:dLbls>
          <c:dLblPos val="outEnd"/>
          <c:showLegendKey val="0"/>
          <c:showVal val="1"/>
          <c:showCatName val="0"/>
          <c:showSerName val="0"/>
          <c:showPercent val="0"/>
          <c:showBubbleSize val="0"/>
        </c:dLbls>
        <c:gapWidth val="219"/>
        <c:overlap val="-27"/>
        <c:axId val="679909872"/>
        <c:axId val="1982882000"/>
      </c:barChart>
      <c:catAx>
        <c:axId val="67990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982882000"/>
        <c:crosses val="autoZero"/>
        <c:auto val="1"/>
        <c:lblAlgn val="ctr"/>
        <c:lblOffset val="100"/>
        <c:noMultiLvlLbl val="0"/>
      </c:catAx>
      <c:valAx>
        <c:axId val="19828820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799098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[Beläggning SÄBO 2024.xlsm]Summering (3)!Pivottabell5</c:name>
    <c:fmtId val="25"/>
  </c:pivotSource>
  <c:chart>
    <c:autoTitleDeleted val="1"/>
    <c:pivotFmts>
      <c:pivotFmt>
        <c:idx val="0"/>
        <c:dLbl>
          <c:idx val="0"/>
          <c:showLegendKey val="0"/>
          <c:showVal val="0"/>
          <c:showCatName val="0"/>
          <c:showSerName val="0"/>
          <c:showPercent val="0"/>
          <c:showBubbleSize val="0"/>
          <c:extLst>
            <c:ext xmlns:c15="http://schemas.microsoft.com/office/drawing/2012/chart" uri="{CE6537A1-D6FC-4f65-9D91-7224C49458BB}"/>
          </c:extLst>
        </c:dLbl>
      </c:pivotFmt>
      <c:pivotFmt>
        <c:idx val="1"/>
        <c:dLbl>
          <c:idx val="0"/>
          <c:showLegendKey val="0"/>
          <c:showVal val="0"/>
          <c:showCatName val="0"/>
          <c:showSerName val="0"/>
          <c:showPercent val="0"/>
          <c:showBubbleSize val="0"/>
          <c:extLst>
            <c:ext xmlns:c15="http://schemas.microsoft.com/office/drawing/2012/chart" uri="{CE6537A1-D6FC-4f65-9D91-7224C49458BB}"/>
          </c:extLst>
        </c:dLbl>
      </c:pivotFmt>
      <c:pivotFmt>
        <c:idx val="2"/>
        <c:dLbl>
          <c:idx val="0"/>
          <c:showLegendKey val="0"/>
          <c:showVal val="0"/>
          <c:showCatName val="0"/>
          <c:showSerName val="0"/>
          <c:showPercent val="0"/>
          <c:showBubbleSize val="0"/>
          <c:extLst>
            <c:ext xmlns:c15="http://schemas.microsoft.com/office/drawing/2012/chart" uri="{CE6537A1-D6FC-4f65-9D91-7224C49458BB}"/>
          </c:extLst>
        </c:dLbl>
      </c:pivotFmt>
      <c:pivotFmt>
        <c:idx val="3"/>
        <c:dLbl>
          <c:idx val="0"/>
          <c:showLegendKey val="0"/>
          <c:showVal val="0"/>
          <c:showCatName val="0"/>
          <c:showSerName val="0"/>
          <c:showPercent val="0"/>
          <c:showBubbleSize val="0"/>
          <c:extLst>
            <c:ext xmlns:c15="http://schemas.microsoft.com/office/drawing/2012/chart" uri="{CE6537A1-D6FC-4f65-9D91-7224C49458BB}"/>
          </c:extLst>
        </c:dLbl>
      </c:pivotFmt>
      <c:pivotFmt>
        <c:idx val="4"/>
        <c:dLbl>
          <c:idx val="0"/>
          <c:showLegendKey val="0"/>
          <c:showVal val="0"/>
          <c:showCatName val="0"/>
          <c:showSerName val="0"/>
          <c:showPercent val="0"/>
          <c:showBubbleSize val="0"/>
          <c:extLst>
            <c:ext xmlns:c15="http://schemas.microsoft.com/office/drawing/2012/chart" uri="{CE6537A1-D6FC-4f65-9D91-7224C49458BB}"/>
          </c:extLst>
        </c:dLbl>
      </c:pivotFmt>
      <c:pivotFmt>
        <c:idx val="5"/>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2"/>
          </a:solidFill>
          <a:ln>
            <a:noFill/>
          </a:ln>
          <a:effectLst/>
        </c:spPr>
        <c:marker>
          <c:symbol val="diamond"/>
          <c:size val="6"/>
          <c:spPr>
            <a:solidFill>
              <a:schemeClr val="accent2"/>
            </a:solidFill>
            <a:ln w="9525">
              <a:solidFill>
                <a:schemeClr val="accent2"/>
              </a:solidFill>
              <a:round/>
            </a:ln>
            <a:effectLst/>
          </c:spPr>
        </c:marker>
        <c:dLbl>
          <c:idx val="0"/>
          <c:spPr>
            <a:noFill/>
            <a:ln>
              <a:noFill/>
            </a:ln>
            <a:effectLst/>
          </c:spPr>
          <c:txPr>
            <a:bodyPr rot="-5400000" spcFirstLastPara="1" vertOverflow="clip" horzOverflow="clip"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2"/>
          </a:solidFill>
          <a:ln>
            <a:noFill/>
          </a:ln>
          <a:effectLst/>
        </c:spPr>
        <c:marker>
          <c:spPr>
            <a:solidFill>
              <a:schemeClr val="accent2"/>
            </a:solidFill>
            <a:ln w="9525">
              <a:solidFill>
                <a:schemeClr val="accent2"/>
              </a:solidFill>
              <a:round/>
            </a:ln>
            <a:effectLst/>
          </c:spPr>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2"/>
          </a:solidFill>
          <a:ln>
            <a:noFill/>
          </a:ln>
          <a:effectLst/>
        </c:spPr>
        <c:marker>
          <c:spPr>
            <a:solidFill>
              <a:schemeClr val="accent2"/>
            </a:solidFill>
            <a:ln w="9525">
              <a:solidFill>
                <a:schemeClr val="accent2"/>
              </a:solidFill>
              <a:round/>
            </a:ln>
            <a:effectLst/>
          </c:spPr>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2"/>
          </a:solidFill>
          <a:ln>
            <a:noFill/>
          </a:ln>
          <a:effectLst/>
        </c:spPr>
        <c:marker>
          <c:spPr>
            <a:solidFill>
              <a:schemeClr val="accent2"/>
            </a:solidFill>
            <a:ln w="9525">
              <a:solidFill>
                <a:schemeClr val="accent2"/>
              </a:solidFill>
              <a:round/>
            </a:ln>
            <a:effectLst/>
          </c:spPr>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2"/>
          </a:solidFill>
          <a:ln>
            <a:noFill/>
          </a:ln>
          <a:effectLst/>
        </c:spPr>
        <c:marker>
          <c:spPr>
            <a:solidFill>
              <a:schemeClr val="accent2"/>
            </a:solidFill>
            <a:ln w="9525">
              <a:solidFill>
                <a:schemeClr val="accent2"/>
              </a:solidFill>
              <a:round/>
            </a:ln>
            <a:effectLst/>
          </c:spPr>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2"/>
          </a:solidFill>
          <a:ln>
            <a:noFill/>
          </a:ln>
          <a:effectLst/>
        </c:spPr>
        <c:marker>
          <c:spPr>
            <a:solidFill>
              <a:schemeClr val="accent2"/>
            </a:solidFill>
            <a:ln w="9525">
              <a:solidFill>
                <a:schemeClr val="accent2"/>
              </a:solidFill>
              <a:round/>
            </a:ln>
            <a:effectLst/>
          </c:spPr>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2"/>
          </a:solidFill>
          <a:ln>
            <a:noFill/>
          </a:ln>
          <a:effectLst/>
        </c:spPr>
        <c:marker>
          <c:spPr>
            <a:solidFill>
              <a:schemeClr val="accent2"/>
            </a:solidFill>
            <a:ln w="9525">
              <a:solidFill>
                <a:schemeClr val="accent2"/>
              </a:solidFill>
              <a:round/>
            </a:ln>
            <a:effectLst/>
          </c:spPr>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2"/>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2"/>
          </a:solidFill>
          <a:ln>
            <a:noFill/>
          </a:ln>
          <a:effectLst/>
        </c:spPr>
        <c:marker>
          <c:symbol val="none"/>
        </c:marker>
        <c:dLbl>
          <c:idx val="0"/>
          <c:numFmt formatCode="0%" sourceLinked="0"/>
          <c:spPr>
            <a:noFill/>
            <a:ln>
              <a:noFill/>
            </a:ln>
            <a:effectLst/>
          </c:spPr>
          <c:txPr>
            <a:bodyPr rot="-5400000" spcFirstLastPara="1" vertOverflow="clip" horzOverflow="clip"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sv-SE"/>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2"/>
          </a:solidFill>
          <a:ln>
            <a:noFill/>
          </a:ln>
          <a:effectLst/>
        </c:spPr>
        <c:marker>
          <c:symbol val="none"/>
        </c:marker>
        <c:dLbl>
          <c:idx val="0"/>
          <c:numFmt formatCode="0%" sourceLinked="0"/>
          <c:spPr>
            <a:noFill/>
            <a:ln>
              <a:noFill/>
            </a:ln>
            <a:effectLst/>
          </c:spPr>
          <c:txPr>
            <a:bodyPr rot="-5400000" spcFirstLastPara="1" vertOverflow="clip" horzOverflow="clip"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sv-SE"/>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2"/>
          </a:solidFill>
          <a:ln>
            <a:noFill/>
          </a:ln>
          <a:effectLst/>
        </c:spPr>
        <c:marker>
          <c:symbol val="none"/>
        </c:marker>
        <c:dLbl>
          <c:idx val="0"/>
          <c:numFmt formatCode="0%" sourceLinked="0"/>
          <c:spPr>
            <a:noFill/>
            <a:ln>
              <a:noFill/>
            </a:ln>
            <a:effectLst/>
          </c:spPr>
          <c:txPr>
            <a:bodyPr rot="-5400000" spcFirstLastPara="1" vertOverflow="clip" horzOverflow="clip"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sv-SE"/>
            </a:p>
          </c:txPr>
          <c:dLblPos val="inBase"/>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'Summering (3)'!$B$5</c:f>
              <c:strCache>
                <c:ptCount val="1"/>
                <c:pt idx="0">
                  <c:v>Summa</c:v>
                </c:pt>
              </c:strCache>
            </c:strRef>
          </c:tx>
          <c:spPr>
            <a:solidFill>
              <a:schemeClr val="accent2">
                <a:alpha val="7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'Summering (3)'!$A$6:$A$8</c:f>
              <c:strCache>
                <c:ptCount val="2"/>
                <c:pt idx="0">
                  <c:v>januari</c:v>
                </c:pt>
                <c:pt idx="1">
                  <c:v>februari</c:v>
                </c:pt>
              </c:strCache>
            </c:strRef>
          </c:cat>
          <c:val>
            <c:numRef>
              <c:f>'Summering (3)'!$B$6:$B$8</c:f>
              <c:numCache>
                <c:formatCode>0%</c:formatCode>
                <c:ptCount val="2"/>
                <c:pt idx="0">
                  <c:v>0.95719212822073441</c:v>
                </c:pt>
                <c:pt idx="1">
                  <c:v>0.97831273042723921</c:v>
                </c:pt>
              </c:numCache>
            </c:numRef>
          </c:val>
          <c:extLst>
            <c:ext xmlns:c16="http://schemas.microsoft.com/office/drawing/2014/chart" uri="{C3380CC4-5D6E-409C-BE32-E72D297353CC}">
              <c16:uniqueId val="{00000000-6C88-47CF-87B7-58EA5E5204D9}"/>
            </c:ext>
          </c:extLst>
        </c:ser>
        <c:dLbls>
          <c:showLegendKey val="0"/>
          <c:showVal val="1"/>
          <c:showCatName val="0"/>
          <c:showSerName val="0"/>
          <c:showPercent val="0"/>
          <c:showBubbleSize val="0"/>
        </c:dLbls>
        <c:gapWidth val="80"/>
        <c:overlap val="25"/>
        <c:axId val="1726387600"/>
        <c:axId val="1726397168"/>
      </c:barChart>
      <c:catAx>
        <c:axId val="172638760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sv-SE"/>
          </a:p>
        </c:txPr>
        <c:crossAx val="1726397168"/>
        <c:crosses val="autoZero"/>
        <c:auto val="1"/>
        <c:lblAlgn val="ctr"/>
        <c:lblOffset val="100"/>
        <c:noMultiLvlLbl val="0"/>
      </c:catAx>
      <c:valAx>
        <c:axId val="1726397168"/>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sv-SE"/>
          </a:p>
        </c:txPr>
        <c:crossAx val="1726387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[Beläggning SÄBO 2024.xlsm]Summering (3)!Pivottabell5</c:name>
    <c:fmtId val="29"/>
  </c:pivotSource>
  <c:chart>
    <c:autoTitleDeleted val="1"/>
    <c:pivotFmts>
      <c:pivotFmt>
        <c:idx val="0"/>
        <c:dLbl>
          <c:idx val="0"/>
          <c:showLegendKey val="0"/>
          <c:showVal val="0"/>
          <c:showCatName val="0"/>
          <c:showSerName val="0"/>
          <c:showPercent val="0"/>
          <c:showBubbleSize val="0"/>
          <c:extLst>
            <c:ext xmlns:c15="http://schemas.microsoft.com/office/drawing/2012/chart" uri="{CE6537A1-D6FC-4f65-9D91-7224C49458BB}"/>
          </c:extLst>
        </c:dLbl>
      </c:pivotFmt>
      <c:pivotFmt>
        <c:idx val="1"/>
        <c:dLbl>
          <c:idx val="0"/>
          <c:showLegendKey val="0"/>
          <c:showVal val="0"/>
          <c:showCatName val="0"/>
          <c:showSerName val="0"/>
          <c:showPercent val="0"/>
          <c:showBubbleSize val="0"/>
          <c:extLst>
            <c:ext xmlns:c15="http://schemas.microsoft.com/office/drawing/2012/chart" uri="{CE6537A1-D6FC-4f65-9D91-7224C49458BB}"/>
          </c:extLst>
        </c:dLbl>
      </c:pivotFmt>
      <c:pivotFmt>
        <c:idx val="2"/>
        <c:dLbl>
          <c:idx val="0"/>
          <c:showLegendKey val="0"/>
          <c:showVal val="0"/>
          <c:showCatName val="0"/>
          <c:showSerName val="0"/>
          <c:showPercent val="0"/>
          <c:showBubbleSize val="0"/>
          <c:extLst>
            <c:ext xmlns:c15="http://schemas.microsoft.com/office/drawing/2012/chart" uri="{CE6537A1-D6FC-4f65-9D91-7224C49458BB}"/>
          </c:extLst>
        </c:dLbl>
      </c:pivotFmt>
      <c:pivotFmt>
        <c:idx val="3"/>
        <c:dLbl>
          <c:idx val="0"/>
          <c:showLegendKey val="0"/>
          <c:showVal val="0"/>
          <c:showCatName val="0"/>
          <c:showSerName val="0"/>
          <c:showPercent val="0"/>
          <c:showBubbleSize val="0"/>
          <c:extLst>
            <c:ext xmlns:c15="http://schemas.microsoft.com/office/drawing/2012/chart" uri="{CE6537A1-D6FC-4f65-9D91-7224C49458BB}"/>
          </c:extLst>
        </c:dLbl>
      </c:pivotFmt>
      <c:pivotFmt>
        <c:idx val="4"/>
        <c:dLbl>
          <c:idx val="0"/>
          <c:showLegendKey val="0"/>
          <c:showVal val="0"/>
          <c:showCatName val="0"/>
          <c:showSerName val="0"/>
          <c:showPercent val="0"/>
          <c:showBubbleSize val="0"/>
          <c:extLst>
            <c:ext xmlns:c15="http://schemas.microsoft.com/office/drawing/2012/chart" uri="{CE6537A1-D6FC-4f65-9D91-7224C49458BB}"/>
          </c:extLst>
        </c:dLbl>
      </c:pivotFmt>
      <c:pivotFmt>
        <c:idx val="5"/>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2"/>
          </a:solidFill>
          <a:ln>
            <a:noFill/>
          </a:ln>
          <a:effectLst/>
        </c:spPr>
        <c:marker>
          <c:symbol val="diamond"/>
          <c:size val="6"/>
          <c:spPr>
            <a:solidFill>
              <a:schemeClr val="accent2"/>
            </a:solidFill>
            <a:ln w="9525">
              <a:solidFill>
                <a:schemeClr val="accent2"/>
              </a:solidFill>
              <a:round/>
            </a:ln>
            <a:effectLst/>
          </c:spPr>
        </c:marker>
        <c:dLbl>
          <c:idx val="0"/>
          <c:spPr>
            <a:noFill/>
            <a:ln>
              <a:noFill/>
            </a:ln>
            <a:effectLst/>
          </c:spPr>
          <c:txPr>
            <a:bodyPr rot="-5400000" spcFirstLastPara="1" vertOverflow="clip" horzOverflow="clip"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2"/>
          </a:solidFill>
          <a:ln>
            <a:noFill/>
          </a:ln>
          <a:effectLst/>
        </c:spPr>
        <c:marker>
          <c:spPr>
            <a:solidFill>
              <a:schemeClr val="accent2"/>
            </a:solidFill>
            <a:ln w="9525">
              <a:solidFill>
                <a:schemeClr val="accent2"/>
              </a:solidFill>
              <a:round/>
            </a:ln>
            <a:effectLst/>
          </c:spPr>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2"/>
          </a:solidFill>
          <a:ln>
            <a:noFill/>
          </a:ln>
          <a:effectLst/>
        </c:spPr>
        <c:marker>
          <c:spPr>
            <a:solidFill>
              <a:schemeClr val="accent2"/>
            </a:solidFill>
            <a:ln w="9525">
              <a:solidFill>
                <a:schemeClr val="accent2"/>
              </a:solidFill>
              <a:round/>
            </a:ln>
            <a:effectLst/>
          </c:spPr>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2"/>
          </a:solidFill>
          <a:ln>
            <a:noFill/>
          </a:ln>
          <a:effectLst/>
        </c:spPr>
        <c:marker>
          <c:spPr>
            <a:solidFill>
              <a:schemeClr val="accent2"/>
            </a:solidFill>
            <a:ln w="9525">
              <a:solidFill>
                <a:schemeClr val="accent2"/>
              </a:solidFill>
              <a:round/>
            </a:ln>
            <a:effectLst/>
          </c:spPr>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2"/>
          </a:solidFill>
          <a:ln>
            <a:noFill/>
          </a:ln>
          <a:effectLst/>
        </c:spPr>
        <c:marker>
          <c:spPr>
            <a:solidFill>
              <a:schemeClr val="accent2"/>
            </a:solidFill>
            <a:ln w="9525">
              <a:solidFill>
                <a:schemeClr val="accent2"/>
              </a:solidFill>
              <a:round/>
            </a:ln>
            <a:effectLst/>
          </c:spPr>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2"/>
          </a:solidFill>
          <a:ln>
            <a:noFill/>
          </a:ln>
          <a:effectLst/>
        </c:spPr>
        <c:marker>
          <c:spPr>
            <a:solidFill>
              <a:schemeClr val="accent2"/>
            </a:solidFill>
            <a:ln w="9525">
              <a:solidFill>
                <a:schemeClr val="accent2"/>
              </a:solidFill>
              <a:round/>
            </a:ln>
            <a:effectLst/>
          </c:spPr>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2"/>
          </a:solidFill>
          <a:ln>
            <a:noFill/>
          </a:ln>
          <a:effectLst/>
        </c:spPr>
        <c:marker>
          <c:spPr>
            <a:solidFill>
              <a:schemeClr val="accent2"/>
            </a:solidFill>
            <a:ln w="9525">
              <a:solidFill>
                <a:schemeClr val="accent2"/>
              </a:solidFill>
              <a:round/>
            </a:ln>
            <a:effectLst/>
          </c:spPr>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2"/>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2"/>
          </a:solidFill>
          <a:ln>
            <a:noFill/>
          </a:ln>
          <a:effectLst/>
        </c:spPr>
        <c:marker>
          <c:symbol val="none"/>
        </c:marker>
        <c:dLbl>
          <c:idx val="0"/>
          <c:numFmt formatCode="0%" sourceLinked="0"/>
          <c:spPr>
            <a:noFill/>
            <a:ln>
              <a:noFill/>
            </a:ln>
            <a:effectLst/>
          </c:spPr>
          <c:txPr>
            <a:bodyPr rot="-5400000" spcFirstLastPara="1" vertOverflow="clip" horzOverflow="clip"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sv-SE"/>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2"/>
          </a:solidFill>
          <a:ln>
            <a:noFill/>
          </a:ln>
          <a:effectLst/>
        </c:spPr>
        <c:marker>
          <c:symbol val="none"/>
        </c:marker>
        <c:dLbl>
          <c:idx val="0"/>
          <c:numFmt formatCode="0%" sourceLinked="0"/>
          <c:spPr>
            <a:noFill/>
            <a:ln>
              <a:noFill/>
            </a:ln>
            <a:effectLst/>
          </c:spPr>
          <c:txPr>
            <a:bodyPr rot="-5400000" spcFirstLastPara="1" vertOverflow="clip" horzOverflow="clip"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sv-SE"/>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2"/>
          </a:solidFill>
          <a:ln>
            <a:noFill/>
          </a:ln>
          <a:effectLst/>
        </c:spPr>
        <c:marker>
          <c:symbol val="none"/>
        </c:marker>
        <c:dLbl>
          <c:idx val="0"/>
          <c:numFmt formatCode="0%" sourceLinked="0"/>
          <c:spPr>
            <a:noFill/>
            <a:ln>
              <a:noFill/>
            </a:ln>
            <a:effectLst/>
          </c:spPr>
          <c:txPr>
            <a:bodyPr rot="-5400000" spcFirstLastPara="1" vertOverflow="clip" horzOverflow="clip"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sv-SE"/>
            </a:p>
          </c:txPr>
          <c:dLblPos val="inBase"/>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'Summering (3)'!$B$5</c:f>
              <c:strCache>
                <c:ptCount val="1"/>
                <c:pt idx="0">
                  <c:v>Summa</c:v>
                </c:pt>
              </c:strCache>
            </c:strRef>
          </c:tx>
          <c:spPr>
            <a:solidFill>
              <a:schemeClr val="accent2">
                <a:alpha val="7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'Summering (3)'!$A$6:$A$8</c:f>
              <c:strCache>
                <c:ptCount val="2"/>
                <c:pt idx="0">
                  <c:v>januari</c:v>
                </c:pt>
                <c:pt idx="1">
                  <c:v>februari</c:v>
                </c:pt>
              </c:strCache>
            </c:strRef>
          </c:cat>
          <c:val>
            <c:numRef>
              <c:f>'Summering (3)'!$B$6:$B$8</c:f>
              <c:numCache>
                <c:formatCode>0%</c:formatCode>
                <c:ptCount val="2"/>
                <c:pt idx="0">
                  <c:v>0.95913978494623653</c:v>
                </c:pt>
                <c:pt idx="1">
                  <c:v>1</c:v>
                </c:pt>
              </c:numCache>
            </c:numRef>
          </c:val>
          <c:extLst>
            <c:ext xmlns:c16="http://schemas.microsoft.com/office/drawing/2014/chart" uri="{C3380CC4-5D6E-409C-BE32-E72D297353CC}">
              <c16:uniqueId val="{00000000-2A3D-4754-85AE-2F1027A2F54C}"/>
            </c:ext>
          </c:extLst>
        </c:ser>
        <c:dLbls>
          <c:showLegendKey val="0"/>
          <c:showVal val="1"/>
          <c:showCatName val="0"/>
          <c:showSerName val="0"/>
          <c:showPercent val="0"/>
          <c:showBubbleSize val="0"/>
        </c:dLbls>
        <c:gapWidth val="80"/>
        <c:overlap val="25"/>
        <c:axId val="1726387600"/>
        <c:axId val="1726397168"/>
      </c:barChart>
      <c:catAx>
        <c:axId val="172638760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sv-SE"/>
          </a:p>
        </c:txPr>
        <c:crossAx val="1726397168"/>
        <c:crosses val="autoZero"/>
        <c:auto val="1"/>
        <c:lblAlgn val="ctr"/>
        <c:lblOffset val="100"/>
        <c:noMultiLvlLbl val="0"/>
      </c:catAx>
      <c:valAx>
        <c:axId val="1726397168"/>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sv-SE"/>
          </a:p>
        </c:txPr>
        <c:crossAx val="1726387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5"/>
          <c:tx>
            <c:strRef>
              <c:f>Prognos!$H$26</c:f>
              <c:strCache>
                <c:ptCount val="1"/>
                <c:pt idx="0">
                  <c:v>Egna timmar</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Prognos!$B$27:$B$38</c:f>
              <c:strCache>
                <c:ptCount val="12"/>
                <c:pt idx="0">
                  <c:v>Januari</c:v>
                </c:pt>
                <c:pt idx="1">
                  <c:v>Februari</c:v>
                </c:pt>
                <c:pt idx="2">
                  <c:v>Mars</c:v>
                </c:pt>
                <c:pt idx="3">
                  <c:v>April</c:v>
                </c:pt>
                <c:pt idx="4">
                  <c:v>Maj</c:v>
                </c:pt>
                <c:pt idx="5">
                  <c:v>Juni</c:v>
                </c:pt>
                <c:pt idx="6">
                  <c:v>Juli</c:v>
                </c:pt>
                <c:pt idx="7">
                  <c:v>Augusti</c:v>
                </c:pt>
                <c:pt idx="8">
                  <c:v>September</c:v>
                </c:pt>
                <c:pt idx="9">
                  <c:v>Oktober</c:v>
                </c:pt>
                <c:pt idx="10">
                  <c:v>November</c:v>
                </c:pt>
                <c:pt idx="11">
                  <c:v>December</c:v>
                </c:pt>
              </c:strCache>
            </c:strRef>
          </c:cat>
          <c:val>
            <c:numRef>
              <c:f>Prognos!$H$27:$H$38</c:f>
              <c:numCache>
                <c:formatCode>#,##0</c:formatCode>
                <c:ptCount val="12"/>
                <c:pt idx="0">
                  <c:v>7222</c:v>
                </c:pt>
                <c:pt idx="1">
                  <c:v>6761</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52FA-4C53-B8D7-A2184724C54E}"/>
            </c:ext>
          </c:extLst>
        </c:ser>
        <c:dLbls>
          <c:showLegendKey val="0"/>
          <c:showVal val="0"/>
          <c:showCatName val="0"/>
          <c:showSerName val="0"/>
          <c:showPercent val="0"/>
          <c:showBubbleSize val="0"/>
        </c:dLbls>
        <c:gapWidth val="80"/>
        <c:axId val="326853423"/>
        <c:axId val="326854255"/>
      </c:barChart>
      <c:lineChart>
        <c:grouping val="standard"/>
        <c:varyColors val="0"/>
        <c:ser>
          <c:idx val="4"/>
          <c:order val="4"/>
          <c:tx>
            <c:strRef>
              <c:f>Prognos!$G$26</c:f>
              <c:strCache>
                <c:ptCount val="1"/>
                <c:pt idx="0">
                  <c:v>Budget</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FA-4C53-B8D7-A2184724C54E}"/>
                </c:ext>
              </c:extLst>
            </c:dLbl>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Prognos!$B$27:$B$38</c:f>
              <c:strCache>
                <c:ptCount val="12"/>
                <c:pt idx="0">
                  <c:v>Januari</c:v>
                </c:pt>
                <c:pt idx="1">
                  <c:v>Februari</c:v>
                </c:pt>
                <c:pt idx="2">
                  <c:v>Mars</c:v>
                </c:pt>
                <c:pt idx="3">
                  <c:v>April</c:v>
                </c:pt>
                <c:pt idx="4">
                  <c:v>Maj</c:v>
                </c:pt>
                <c:pt idx="5">
                  <c:v>Juni</c:v>
                </c:pt>
                <c:pt idx="6">
                  <c:v>Juli</c:v>
                </c:pt>
                <c:pt idx="7">
                  <c:v>Augusti</c:v>
                </c:pt>
                <c:pt idx="8">
                  <c:v>September</c:v>
                </c:pt>
                <c:pt idx="9">
                  <c:v>Oktober</c:v>
                </c:pt>
                <c:pt idx="10">
                  <c:v>November</c:v>
                </c:pt>
                <c:pt idx="11">
                  <c:v>December</c:v>
                </c:pt>
              </c:strCache>
            </c:strRef>
          </c:cat>
          <c:val>
            <c:numRef>
              <c:f>Prognos!$G$27:$G$38</c:f>
              <c:numCache>
                <c:formatCode>#,##0</c:formatCode>
                <c:ptCount val="12"/>
                <c:pt idx="0">
                  <c:v>7876.6666666666661</c:v>
                </c:pt>
                <c:pt idx="1">
                  <c:v>7876.6666666666661</c:v>
                </c:pt>
                <c:pt idx="2">
                  <c:v>7876.6666666666661</c:v>
                </c:pt>
                <c:pt idx="3">
                  <c:v>7876.6666666666661</c:v>
                </c:pt>
                <c:pt idx="4">
                  <c:v>7876.6666666666661</c:v>
                </c:pt>
                <c:pt idx="5">
                  <c:v>7876.6666666666661</c:v>
                </c:pt>
                <c:pt idx="6">
                  <c:v>7876.6666666666661</c:v>
                </c:pt>
                <c:pt idx="7">
                  <c:v>7876.6666666666661</c:v>
                </c:pt>
                <c:pt idx="8">
                  <c:v>7876.6666666666661</c:v>
                </c:pt>
                <c:pt idx="9">
                  <c:v>7876.6666666666661</c:v>
                </c:pt>
                <c:pt idx="10">
                  <c:v>7876.6666666666661</c:v>
                </c:pt>
                <c:pt idx="11">
                  <c:v>7876.6666666666661</c:v>
                </c:pt>
              </c:numCache>
            </c:numRef>
          </c:val>
          <c:smooth val="0"/>
          <c:extLst>
            <c:ext xmlns:c16="http://schemas.microsoft.com/office/drawing/2014/chart" uri="{C3380CC4-5D6E-409C-BE32-E72D297353CC}">
              <c16:uniqueId val="{00000002-52FA-4C53-B8D7-A2184724C54E}"/>
            </c:ext>
          </c:extLst>
        </c:ser>
        <c:dLbls>
          <c:showLegendKey val="0"/>
          <c:showVal val="0"/>
          <c:showCatName val="0"/>
          <c:showSerName val="0"/>
          <c:showPercent val="0"/>
          <c:showBubbleSize val="0"/>
        </c:dLbls>
        <c:marker val="1"/>
        <c:smooth val="0"/>
        <c:axId val="326853423"/>
        <c:axId val="326854255"/>
        <c:extLst>
          <c:ext xmlns:c15="http://schemas.microsoft.com/office/drawing/2012/chart" uri="{02D57815-91ED-43cb-92C2-25804820EDAC}">
            <c15:filteredLineSeries>
              <c15:ser>
                <c:idx val="0"/>
                <c:order val="0"/>
                <c:tx>
                  <c:strRef>
                    <c:extLst>
                      <c:ext uri="{02D57815-91ED-43cb-92C2-25804820EDAC}">
                        <c15:formulaRef>
                          <c15:sqref>Prognos!$C$26</c15:sqref>
                        </c15:formulaRef>
                      </c:ext>
                    </c:extLst>
                    <c:strCache>
                      <c:ptCount val="1"/>
                      <c:pt idx="0">
                        <c:v>Norra 1</c:v>
                      </c:pt>
                    </c:strCache>
                  </c:strRef>
                </c:tx>
                <c:spPr>
                  <a:ln w="34925" cap="rnd">
                    <a:solidFill>
                      <a:schemeClr val="accent1"/>
                    </a:solid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a:outerShdw blurRad="57150" dist="19050" dir="5400000" algn="ctr" rotWithShape="0">
                        <a:srgbClr val="000000">
                          <a:alpha val="63000"/>
                        </a:srgbClr>
                      </a:outerShdw>
                    </a:effectLst>
                  </c:spPr>
                </c:marker>
                <c:cat>
                  <c:strRef>
                    <c:extLst>
                      <c:ext uri="{02D57815-91ED-43cb-92C2-25804820EDAC}">
                        <c15:formulaRef>
                          <c15:sqref>Prognos!$B$27:$B$38</c15:sqref>
                        </c15:formulaRef>
                      </c:ext>
                    </c:extLst>
                    <c:strCache>
                      <c:ptCount val="12"/>
                      <c:pt idx="0">
                        <c:v>Januari</c:v>
                      </c:pt>
                      <c:pt idx="1">
                        <c:v>Februari</c:v>
                      </c:pt>
                      <c:pt idx="2">
                        <c:v>Mars</c:v>
                      </c:pt>
                      <c:pt idx="3">
                        <c:v>April</c:v>
                      </c:pt>
                      <c:pt idx="4">
                        <c:v>Maj</c:v>
                      </c:pt>
                      <c:pt idx="5">
                        <c:v>Juni</c:v>
                      </c:pt>
                      <c:pt idx="6">
                        <c:v>Juli</c:v>
                      </c:pt>
                      <c:pt idx="7">
                        <c:v>Augusti</c:v>
                      </c:pt>
                      <c:pt idx="8">
                        <c:v>September</c:v>
                      </c:pt>
                      <c:pt idx="9">
                        <c:v>Oktober</c:v>
                      </c:pt>
                      <c:pt idx="10">
                        <c:v>November</c:v>
                      </c:pt>
                      <c:pt idx="11">
                        <c:v>December</c:v>
                      </c:pt>
                    </c:strCache>
                  </c:strRef>
                </c:cat>
                <c:val>
                  <c:numRef>
                    <c:extLst>
                      <c:ext uri="{02D57815-91ED-43cb-92C2-25804820EDAC}">
                        <c15:formulaRef>
                          <c15:sqref>Prognos!$C$27:$C$38</c15:sqref>
                        </c15:formulaRef>
                      </c:ext>
                    </c:extLst>
                    <c:numCache>
                      <c:formatCode>#,##0</c:formatCode>
                      <c:ptCount val="12"/>
                      <c:pt idx="0">
                        <c:v>1956</c:v>
                      </c:pt>
                      <c:pt idx="1">
                        <c:v>1881</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3-52FA-4C53-B8D7-A2184724C54E}"/>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Prognos!$D$26</c15:sqref>
                        </c15:formulaRef>
                      </c:ext>
                    </c:extLst>
                    <c:strCache>
                      <c:ptCount val="1"/>
                      <c:pt idx="0">
                        <c:v>Norra 2</c:v>
                      </c:pt>
                    </c:strCache>
                  </c:strRef>
                </c:tx>
                <c:spPr>
                  <a:ln w="34925" cap="rnd">
                    <a:solidFill>
                      <a:schemeClr val="accent2"/>
                    </a:solidFill>
                    <a:round/>
                  </a:ln>
                  <a:effectLst>
                    <a:outerShdw blurRad="57150" dist="19050" dir="5400000" algn="ctr" rotWithShape="0">
                      <a:srgbClr val="000000">
                        <a:alpha val="63000"/>
                      </a:srgbClr>
                    </a:outerShdw>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a:outerShdw blurRad="57150" dist="19050" dir="5400000" algn="ctr" rotWithShape="0">
                        <a:srgbClr val="000000">
                          <a:alpha val="63000"/>
                        </a:srgbClr>
                      </a:outerShdw>
                    </a:effectLst>
                  </c:spPr>
                </c:marker>
                <c:cat>
                  <c:strRef>
                    <c:extLst xmlns:c15="http://schemas.microsoft.com/office/drawing/2012/chart">
                      <c:ext xmlns:c15="http://schemas.microsoft.com/office/drawing/2012/chart" uri="{02D57815-91ED-43cb-92C2-25804820EDAC}">
                        <c15:formulaRef>
                          <c15:sqref>Prognos!$B$27:$B$38</c15:sqref>
                        </c15:formulaRef>
                      </c:ext>
                    </c:extLst>
                    <c:strCache>
                      <c:ptCount val="12"/>
                      <c:pt idx="0">
                        <c:v>Januari</c:v>
                      </c:pt>
                      <c:pt idx="1">
                        <c:v>Februari</c:v>
                      </c:pt>
                      <c:pt idx="2">
                        <c:v>Mars</c:v>
                      </c:pt>
                      <c:pt idx="3">
                        <c:v>April</c:v>
                      </c:pt>
                      <c:pt idx="4">
                        <c:v>Maj</c:v>
                      </c:pt>
                      <c:pt idx="5">
                        <c:v>Juni</c:v>
                      </c:pt>
                      <c:pt idx="6">
                        <c:v>Juli</c:v>
                      </c:pt>
                      <c:pt idx="7">
                        <c:v>Augusti</c:v>
                      </c:pt>
                      <c:pt idx="8">
                        <c:v>September</c:v>
                      </c:pt>
                      <c:pt idx="9">
                        <c:v>Oktober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Prognos!$D$27:$D$38</c15:sqref>
                        </c15:formulaRef>
                      </c:ext>
                    </c:extLst>
                    <c:numCache>
                      <c:formatCode>#,##0</c:formatCode>
                      <c:ptCount val="12"/>
                      <c:pt idx="0">
                        <c:v>1340</c:v>
                      </c:pt>
                      <c:pt idx="1">
                        <c:v>1245</c:v>
                      </c:pt>
                      <c:pt idx="2">
                        <c:v>0</c:v>
                      </c:pt>
                      <c:pt idx="3">
                        <c:v>0</c:v>
                      </c:pt>
                      <c:pt idx="4">
                        <c:v>0</c:v>
                      </c:pt>
                      <c:pt idx="5">
                        <c:v>0</c:v>
                      </c:pt>
                      <c:pt idx="6">
                        <c:v>0</c:v>
                      </c:pt>
                      <c:pt idx="7">
                        <c:v>0</c:v>
                      </c:pt>
                      <c:pt idx="8">
                        <c:v>0</c:v>
                      </c:pt>
                      <c:pt idx="9">
                        <c:v>0</c:v>
                      </c:pt>
                      <c:pt idx="10">
                        <c:v>0</c:v>
                      </c:pt>
                      <c:pt idx="11">
                        <c:v>0</c:v>
                      </c:pt>
                    </c:numCache>
                  </c:numRef>
                </c:val>
                <c:smooth val="0"/>
                <c:extLst xmlns:c15="http://schemas.microsoft.com/office/drawing/2012/chart">
                  <c:ext xmlns:c16="http://schemas.microsoft.com/office/drawing/2014/chart" uri="{C3380CC4-5D6E-409C-BE32-E72D297353CC}">
                    <c16:uniqueId val="{00000004-52FA-4C53-B8D7-A2184724C54E}"/>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Prognos!$E$26</c15:sqref>
                        </c15:formulaRef>
                      </c:ext>
                    </c:extLst>
                    <c:strCache>
                      <c:ptCount val="1"/>
                      <c:pt idx="0">
                        <c:v>Södra 1</c:v>
                      </c:pt>
                    </c:strCache>
                  </c:strRef>
                </c:tx>
                <c:spPr>
                  <a:ln w="34925" cap="rnd">
                    <a:solidFill>
                      <a:schemeClr val="accent3"/>
                    </a:solidFill>
                    <a:round/>
                  </a:ln>
                  <a:effectLst>
                    <a:outerShdw blurRad="57150" dist="19050" dir="5400000" algn="ctr" rotWithShape="0">
                      <a:srgbClr val="000000">
                        <a:alpha val="63000"/>
                      </a:srgbClr>
                    </a:outerShdw>
                  </a:effectLst>
                </c:spPr>
                <c:marker>
                  <c:symbol val="circle"/>
                  <c:size val="6"/>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a:solidFill>
                        <a:schemeClr val="accent3"/>
                      </a:solidFill>
                      <a:round/>
                    </a:ln>
                    <a:effectLst>
                      <a:outerShdw blurRad="57150" dist="19050" dir="5400000" algn="ctr" rotWithShape="0">
                        <a:srgbClr val="000000">
                          <a:alpha val="63000"/>
                        </a:srgbClr>
                      </a:outerShdw>
                    </a:effectLst>
                  </c:spPr>
                </c:marker>
                <c:cat>
                  <c:strRef>
                    <c:extLst xmlns:c15="http://schemas.microsoft.com/office/drawing/2012/chart">
                      <c:ext xmlns:c15="http://schemas.microsoft.com/office/drawing/2012/chart" uri="{02D57815-91ED-43cb-92C2-25804820EDAC}">
                        <c15:formulaRef>
                          <c15:sqref>Prognos!$B$27:$B$38</c15:sqref>
                        </c15:formulaRef>
                      </c:ext>
                    </c:extLst>
                    <c:strCache>
                      <c:ptCount val="12"/>
                      <c:pt idx="0">
                        <c:v>Januari</c:v>
                      </c:pt>
                      <c:pt idx="1">
                        <c:v>Februari</c:v>
                      </c:pt>
                      <c:pt idx="2">
                        <c:v>Mars</c:v>
                      </c:pt>
                      <c:pt idx="3">
                        <c:v>April</c:v>
                      </c:pt>
                      <c:pt idx="4">
                        <c:v>Maj</c:v>
                      </c:pt>
                      <c:pt idx="5">
                        <c:v>Juni</c:v>
                      </c:pt>
                      <c:pt idx="6">
                        <c:v>Juli</c:v>
                      </c:pt>
                      <c:pt idx="7">
                        <c:v>Augusti</c:v>
                      </c:pt>
                      <c:pt idx="8">
                        <c:v>September</c:v>
                      </c:pt>
                      <c:pt idx="9">
                        <c:v>Oktober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Prognos!$E$27:$E$38</c15:sqref>
                        </c15:formulaRef>
                      </c:ext>
                    </c:extLst>
                    <c:numCache>
                      <c:formatCode>#,##0</c:formatCode>
                      <c:ptCount val="12"/>
                      <c:pt idx="0">
                        <c:v>2250</c:v>
                      </c:pt>
                      <c:pt idx="1">
                        <c:v>2285</c:v>
                      </c:pt>
                      <c:pt idx="2">
                        <c:v>0</c:v>
                      </c:pt>
                      <c:pt idx="3">
                        <c:v>0</c:v>
                      </c:pt>
                      <c:pt idx="4">
                        <c:v>0</c:v>
                      </c:pt>
                      <c:pt idx="5">
                        <c:v>0</c:v>
                      </c:pt>
                      <c:pt idx="6">
                        <c:v>0</c:v>
                      </c:pt>
                      <c:pt idx="7">
                        <c:v>0</c:v>
                      </c:pt>
                      <c:pt idx="8">
                        <c:v>0</c:v>
                      </c:pt>
                      <c:pt idx="9">
                        <c:v>0</c:v>
                      </c:pt>
                      <c:pt idx="10">
                        <c:v>0</c:v>
                      </c:pt>
                      <c:pt idx="11">
                        <c:v>0</c:v>
                      </c:pt>
                    </c:numCache>
                  </c:numRef>
                </c:val>
                <c:smooth val="0"/>
                <c:extLst xmlns:c15="http://schemas.microsoft.com/office/drawing/2012/chart">
                  <c:ext xmlns:c16="http://schemas.microsoft.com/office/drawing/2014/chart" uri="{C3380CC4-5D6E-409C-BE32-E72D297353CC}">
                    <c16:uniqueId val="{00000005-52FA-4C53-B8D7-A2184724C54E}"/>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Prognos!$F$26</c15:sqref>
                        </c15:formulaRef>
                      </c:ext>
                    </c:extLst>
                    <c:strCache>
                      <c:ptCount val="1"/>
                      <c:pt idx="0">
                        <c:v>Södra 2</c:v>
                      </c:pt>
                    </c:strCache>
                  </c:strRef>
                </c:tx>
                <c:spPr>
                  <a:ln w="34925" cap="rnd">
                    <a:solidFill>
                      <a:schemeClr val="accent4"/>
                    </a:solidFill>
                    <a:round/>
                  </a:ln>
                  <a:effectLst>
                    <a:outerShdw blurRad="57150" dist="19050" dir="5400000" algn="ctr" rotWithShape="0">
                      <a:srgbClr val="000000">
                        <a:alpha val="63000"/>
                      </a:srgbClr>
                    </a:outerShdw>
                  </a:effectLst>
                </c:spPr>
                <c:marker>
                  <c:symbol val="circle"/>
                  <c:size val="6"/>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9525">
                      <a:solidFill>
                        <a:schemeClr val="accent4"/>
                      </a:solidFill>
                      <a:round/>
                    </a:ln>
                    <a:effectLst>
                      <a:outerShdw blurRad="57150" dist="19050" dir="5400000" algn="ctr" rotWithShape="0">
                        <a:srgbClr val="000000">
                          <a:alpha val="63000"/>
                        </a:srgbClr>
                      </a:outerShdw>
                    </a:effectLst>
                  </c:spPr>
                </c:marker>
                <c:cat>
                  <c:strRef>
                    <c:extLst xmlns:c15="http://schemas.microsoft.com/office/drawing/2012/chart">
                      <c:ext xmlns:c15="http://schemas.microsoft.com/office/drawing/2012/chart" uri="{02D57815-91ED-43cb-92C2-25804820EDAC}">
                        <c15:formulaRef>
                          <c15:sqref>Prognos!$B$27:$B$38</c15:sqref>
                        </c15:formulaRef>
                      </c:ext>
                    </c:extLst>
                    <c:strCache>
                      <c:ptCount val="12"/>
                      <c:pt idx="0">
                        <c:v>Januari</c:v>
                      </c:pt>
                      <c:pt idx="1">
                        <c:v>Februari</c:v>
                      </c:pt>
                      <c:pt idx="2">
                        <c:v>Mars</c:v>
                      </c:pt>
                      <c:pt idx="3">
                        <c:v>April</c:v>
                      </c:pt>
                      <c:pt idx="4">
                        <c:v>Maj</c:v>
                      </c:pt>
                      <c:pt idx="5">
                        <c:v>Juni</c:v>
                      </c:pt>
                      <c:pt idx="6">
                        <c:v>Juli</c:v>
                      </c:pt>
                      <c:pt idx="7">
                        <c:v>Augusti</c:v>
                      </c:pt>
                      <c:pt idx="8">
                        <c:v>September</c:v>
                      </c:pt>
                      <c:pt idx="9">
                        <c:v>Oktober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Prognos!$F$27:$F$38</c15:sqref>
                        </c15:formulaRef>
                      </c:ext>
                    </c:extLst>
                    <c:numCache>
                      <c:formatCode>#,##0</c:formatCode>
                      <c:ptCount val="12"/>
                      <c:pt idx="0">
                        <c:v>1676</c:v>
                      </c:pt>
                      <c:pt idx="1">
                        <c:v>1350</c:v>
                      </c:pt>
                      <c:pt idx="2">
                        <c:v>0</c:v>
                      </c:pt>
                      <c:pt idx="3">
                        <c:v>0</c:v>
                      </c:pt>
                      <c:pt idx="4">
                        <c:v>0</c:v>
                      </c:pt>
                      <c:pt idx="5">
                        <c:v>0</c:v>
                      </c:pt>
                      <c:pt idx="6">
                        <c:v>0</c:v>
                      </c:pt>
                      <c:pt idx="7">
                        <c:v>0</c:v>
                      </c:pt>
                      <c:pt idx="8">
                        <c:v>0</c:v>
                      </c:pt>
                      <c:pt idx="9">
                        <c:v>0</c:v>
                      </c:pt>
                      <c:pt idx="10">
                        <c:v>0</c:v>
                      </c:pt>
                      <c:pt idx="11">
                        <c:v>0</c:v>
                      </c:pt>
                    </c:numCache>
                  </c:numRef>
                </c:val>
                <c:smooth val="0"/>
                <c:extLst xmlns:c15="http://schemas.microsoft.com/office/drawing/2012/chart">
                  <c:ext xmlns:c16="http://schemas.microsoft.com/office/drawing/2014/chart" uri="{C3380CC4-5D6E-409C-BE32-E72D297353CC}">
                    <c16:uniqueId val="{00000006-52FA-4C53-B8D7-A2184724C54E}"/>
                  </c:ext>
                </c:extLst>
              </c15:ser>
            </c15:filteredLineSeries>
          </c:ext>
        </c:extLst>
      </c:lineChart>
      <c:catAx>
        <c:axId val="32685342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326854255"/>
        <c:crosses val="autoZero"/>
        <c:auto val="1"/>
        <c:lblAlgn val="ctr"/>
        <c:lblOffset val="100"/>
        <c:noMultiLvlLbl val="0"/>
      </c:catAx>
      <c:valAx>
        <c:axId val="32685425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3268534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7"/>
          <c:order val="7"/>
          <c:tx>
            <c:strRef>
              <c:f>Prognos!$K$26</c:f>
              <c:strCache>
                <c:ptCount val="1"/>
                <c:pt idx="0">
                  <c:v>Allegio timmar</c:v>
                </c:pt>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Prognos!$B$27:$B$38</c:f>
              <c:strCache>
                <c:ptCount val="12"/>
                <c:pt idx="0">
                  <c:v>Januari</c:v>
                </c:pt>
                <c:pt idx="1">
                  <c:v>Februari</c:v>
                </c:pt>
                <c:pt idx="2">
                  <c:v>Mars</c:v>
                </c:pt>
                <c:pt idx="3">
                  <c:v>April</c:v>
                </c:pt>
                <c:pt idx="4">
                  <c:v>Maj</c:v>
                </c:pt>
                <c:pt idx="5">
                  <c:v>Juni</c:v>
                </c:pt>
                <c:pt idx="6">
                  <c:v>Juli</c:v>
                </c:pt>
                <c:pt idx="7">
                  <c:v>Augusti</c:v>
                </c:pt>
                <c:pt idx="8">
                  <c:v>September</c:v>
                </c:pt>
                <c:pt idx="9">
                  <c:v>Oktober</c:v>
                </c:pt>
                <c:pt idx="10">
                  <c:v>November</c:v>
                </c:pt>
                <c:pt idx="11">
                  <c:v>December</c:v>
                </c:pt>
              </c:strCache>
            </c:strRef>
          </c:cat>
          <c:val>
            <c:numRef>
              <c:f>Prognos!$K$27:$K$38</c:f>
              <c:numCache>
                <c:formatCode>#,##0</c:formatCode>
                <c:ptCount val="12"/>
                <c:pt idx="0">
                  <c:v>2162</c:v>
                </c:pt>
                <c:pt idx="1">
                  <c:v>2037</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20EF-4B99-B053-FEE6D166224E}"/>
            </c:ext>
          </c:extLst>
        </c:ser>
        <c:dLbls>
          <c:showLegendKey val="0"/>
          <c:showVal val="0"/>
          <c:showCatName val="0"/>
          <c:showSerName val="0"/>
          <c:showPercent val="0"/>
          <c:showBubbleSize val="0"/>
        </c:dLbls>
        <c:gapWidth val="150"/>
        <c:axId val="326853423"/>
        <c:axId val="326854255"/>
        <c:extLst>
          <c:ext xmlns:c15="http://schemas.microsoft.com/office/drawing/2012/chart" uri="{02D57815-91ED-43cb-92C2-25804820EDAC}">
            <c15:filteredBarSeries>
              <c15:ser>
                <c:idx val="5"/>
                <c:order val="5"/>
                <c:tx>
                  <c:strRef>
                    <c:extLst>
                      <c:ext uri="{02D57815-91ED-43cb-92C2-25804820EDAC}">
                        <c15:formulaRef>
                          <c15:sqref>Prognos!$H$26</c15:sqref>
                        </c15:formulaRef>
                      </c:ext>
                    </c:extLst>
                    <c:strCache>
                      <c:ptCount val="1"/>
                      <c:pt idx="0">
                        <c:v>Egna timmar</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Prognos!$B$27:$B$38</c15:sqref>
                        </c15:formulaRef>
                      </c:ext>
                    </c:extLst>
                    <c:strCache>
                      <c:ptCount val="12"/>
                      <c:pt idx="0">
                        <c:v>Januari</c:v>
                      </c:pt>
                      <c:pt idx="1">
                        <c:v>Februari</c:v>
                      </c:pt>
                      <c:pt idx="2">
                        <c:v>Mars</c:v>
                      </c:pt>
                      <c:pt idx="3">
                        <c:v>April</c:v>
                      </c:pt>
                      <c:pt idx="4">
                        <c:v>Maj</c:v>
                      </c:pt>
                      <c:pt idx="5">
                        <c:v>Juni</c:v>
                      </c:pt>
                      <c:pt idx="6">
                        <c:v>Juli</c:v>
                      </c:pt>
                      <c:pt idx="7">
                        <c:v>Augusti</c:v>
                      </c:pt>
                      <c:pt idx="8">
                        <c:v>September</c:v>
                      </c:pt>
                      <c:pt idx="9">
                        <c:v>Oktober</c:v>
                      </c:pt>
                      <c:pt idx="10">
                        <c:v>November</c:v>
                      </c:pt>
                      <c:pt idx="11">
                        <c:v>December</c:v>
                      </c:pt>
                    </c:strCache>
                  </c:strRef>
                </c:cat>
                <c:val>
                  <c:numRef>
                    <c:extLst>
                      <c:ext uri="{02D57815-91ED-43cb-92C2-25804820EDAC}">
                        <c15:formulaRef>
                          <c15:sqref>Prognos!$H$27:$H$38</c15:sqref>
                        </c15:formulaRef>
                      </c:ext>
                    </c:extLst>
                    <c:numCache>
                      <c:formatCode>#,##0</c:formatCode>
                      <c:ptCount val="12"/>
                      <c:pt idx="0">
                        <c:v>7222</c:v>
                      </c:pt>
                      <c:pt idx="1">
                        <c:v>6761</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8-20EF-4B99-B053-FEE6D166224E}"/>
                  </c:ext>
                </c:extLst>
              </c15:ser>
            </c15:filteredBarSeries>
          </c:ext>
        </c:extLst>
      </c:barChart>
      <c:lineChart>
        <c:grouping val="standard"/>
        <c:varyColors val="0"/>
        <c:ser>
          <c:idx val="6"/>
          <c:order val="6"/>
          <c:tx>
            <c:strRef>
              <c:f>Prognos!$J$26</c:f>
              <c:strCache>
                <c:ptCount val="1"/>
                <c:pt idx="0">
                  <c:v>Budget</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EF-4B99-B053-FEE6D166224E}"/>
                </c:ext>
              </c:extLst>
            </c:dLbl>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Prognos!$B$27:$B$38</c:f>
              <c:strCache>
                <c:ptCount val="12"/>
                <c:pt idx="0">
                  <c:v>Januari</c:v>
                </c:pt>
                <c:pt idx="1">
                  <c:v>Februari</c:v>
                </c:pt>
                <c:pt idx="2">
                  <c:v>Mars</c:v>
                </c:pt>
                <c:pt idx="3">
                  <c:v>April</c:v>
                </c:pt>
                <c:pt idx="4">
                  <c:v>Maj</c:v>
                </c:pt>
                <c:pt idx="5">
                  <c:v>Juni</c:v>
                </c:pt>
                <c:pt idx="6">
                  <c:v>Juli</c:v>
                </c:pt>
                <c:pt idx="7">
                  <c:v>Augusti</c:v>
                </c:pt>
                <c:pt idx="8">
                  <c:v>September</c:v>
                </c:pt>
                <c:pt idx="9">
                  <c:v>Oktober</c:v>
                </c:pt>
                <c:pt idx="10">
                  <c:v>November</c:v>
                </c:pt>
                <c:pt idx="11">
                  <c:v>December</c:v>
                </c:pt>
              </c:strCache>
            </c:strRef>
          </c:cat>
          <c:val>
            <c:numRef>
              <c:f>Prognos!$J$27:$J$38</c:f>
              <c:numCache>
                <c:formatCode>#,##0</c:formatCode>
                <c:ptCount val="12"/>
                <c:pt idx="0">
                  <c:v>2456.4166666666665</c:v>
                </c:pt>
                <c:pt idx="1">
                  <c:v>2456.4166666666665</c:v>
                </c:pt>
                <c:pt idx="2">
                  <c:v>2456.4166666666665</c:v>
                </c:pt>
                <c:pt idx="3">
                  <c:v>2456.4166666666665</c:v>
                </c:pt>
                <c:pt idx="4">
                  <c:v>2456.4166666666665</c:v>
                </c:pt>
                <c:pt idx="5">
                  <c:v>2456.4166666666665</c:v>
                </c:pt>
                <c:pt idx="6">
                  <c:v>2456.4166666666665</c:v>
                </c:pt>
                <c:pt idx="7">
                  <c:v>2456.4166666666665</c:v>
                </c:pt>
                <c:pt idx="8">
                  <c:v>2456.4166666666665</c:v>
                </c:pt>
                <c:pt idx="9">
                  <c:v>2456.4166666666665</c:v>
                </c:pt>
                <c:pt idx="10">
                  <c:v>2456.4166666666665</c:v>
                </c:pt>
                <c:pt idx="11">
                  <c:v>2456.4166666666665</c:v>
                </c:pt>
              </c:numCache>
            </c:numRef>
          </c:val>
          <c:smooth val="0"/>
          <c:extLst>
            <c:ext xmlns:c16="http://schemas.microsoft.com/office/drawing/2014/chart" uri="{C3380CC4-5D6E-409C-BE32-E72D297353CC}">
              <c16:uniqueId val="{00000002-20EF-4B99-B053-FEE6D166224E}"/>
            </c:ext>
          </c:extLst>
        </c:ser>
        <c:dLbls>
          <c:showLegendKey val="0"/>
          <c:showVal val="0"/>
          <c:showCatName val="0"/>
          <c:showSerName val="0"/>
          <c:showPercent val="0"/>
          <c:showBubbleSize val="0"/>
        </c:dLbls>
        <c:marker val="1"/>
        <c:smooth val="0"/>
        <c:axId val="326853423"/>
        <c:axId val="326854255"/>
        <c:extLst>
          <c:ext xmlns:c15="http://schemas.microsoft.com/office/drawing/2012/chart" uri="{02D57815-91ED-43cb-92C2-25804820EDAC}">
            <c15:filteredLineSeries>
              <c15:ser>
                <c:idx val="0"/>
                <c:order val="0"/>
                <c:tx>
                  <c:strRef>
                    <c:extLst>
                      <c:ext uri="{02D57815-91ED-43cb-92C2-25804820EDAC}">
                        <c15:formulaRef>
                          <c15:sqref>Prognos!$C$26</c15:sqref>
                        </c15:formulaRef>
                      </c:ext>
                    </c:extLst>
                    <c:strCache>
                      <c:ptCount val="1"/>
                      <c:pt idx="0">
                        <c:v>Norra 1</c:v>
                      </c:pt>
                    </c:strCache>
                  </c:strRef>
                </c:tx>
                <c:spPr>
                  <a:ln w="34925" cap="rnd">
                    <a:solidFill>
                      <a:schemeClr val="accent1"/>
                    </a:solid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a:outerShdw blurRad="57150" dist="19050" dir="5400000" algn="ctr" rotWithShape="0">
                        <a:srgbClr val="000000">
                          <a:alpha val="63000"/>
                        </a:srgbClr>
                      </a:outerShdw>
                    </a:effectLst>
                  </c:spPr>
                </c:marker>
                <c:cat>
                  <c:strRef>
                    <c:extLst>
                      <c:ext uri="{02D57815-91ED-43cb-92C2-25804820EDAC}">
                        <c15:formulaRef>
                          <c15:sqref>Prognos!$B$27:$B$38</c15:sqref>
                        </c15:formulaRef>
                      </c:ext>
                    </c:extLst>
                    <c:strCache>
                      <c:ptCount val="12"/>
                      <c:pt idx="0">
                        <c:v>Januari</c:v>
                      </c:pt>
                      <c:pt idx="1">
                        <c:v>Februari</c:v>
                      </c:pt>
                      <c:pt idx="2">
                        <c:v>Mars</c:v>
                      </c:pt>
                      <c:pt idx="3">
                        <c:v>April</c:v>
                      </c:pt>
                      <c:pt idx="4">
                        <c:v>Maj</c:v>
                      </c:pt>
                      <c:pt idx="5">
                        <c:v>Juni</c:v>
                      </c:pt>
                      <c:pt idx="6">
                        <c:v>Juli</c:v>
                      </c:pt>
                      <c:pt idx="7">
                        <c:v>Augusti</c:v>
                      </c:pt>
                      <c:pt idx="8">
                        <c:v>September</c:v>
                      </c:pt>
                      <c:pt idx="9">
                        <c:v>Oktober</c:v>
                      </c:pt>
                      <c:pt idx="10">
                        <c:v>November</c:v>
                      </c:pt>
                      <c:pt idx="11">
                        <c:v>December</c:v>
                      </c:pt>
                    </c:strCache>
                  </c:strRef>
                </c:cat>
                <c:val>
                  <c:numRef>
                    <c:extLst>
                      <c:ext uri="{02D57815-91ED-43cb-92C2-25804820EDAC}">
                        <c15:formulaRef>
                          <c15:sqref>Prognos!$C$27:$C$38</c15:sqref>
                        </c15:formulaRef>
                      </c:ext>
                    </c:extLst>
                    <c:numCache>
                      <c:formatCode>#,##0</c:formatCode>
                      <c:ptCount val="12"/>
                      <c:pt idx="0">
                        <c:v>1956</c:v>
                      </c:pt>
                      <c:pt idx="1">
                        <c:v>1881</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3-20EF-4B99-B053-FEE6D166224E}"/>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Prognos!$D$26</c15:sqref>
                        </c15:formulaRef>
                      </c:ext>
                    </c:extLst>
                    <c:strCache>
                      <c:ptCount val="1"/>
                      <c:pt idx="0">
                        <c:v>Norra 2</c:v>
                      </c:pt>
                    </c:strCache>
                  </c:strRef>
                </c:tx>
                <c:spPr>
                  <a:ln w="34925" cap="rnd">
                    <a:solidFill>
                      <a:schemeClr val="accent2"/>
                    </a:solidFill>
                    <a:round/>
                  </a:ln>
                  <a:effectLst>
                    <a:outerShdw blurRad="57150" dist="19050" dir="5400000" algn="ctr" rotWithShape="0">
                      <a:srgbClr val="000000">
                        <a:alpha val="63000"/>
                      </a:srgbClr>
                    </a:outerShdw>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a:outerShdw blurRad="57150" dist="19050" dir="5400000" algn="ctr" rotWithShape="0">
                        <a:srgbClr val="000000">
                          <a:alpha val="63000"/>
                        </a:srgbClr>
                      </a:outerShdw>
                    </a:effectLst>
                  </c:spPr>
                </c:marker>
                <c:cat>
                  <c:strRef>
                    <c:extLst xmlns:c15="http://schemas.microsoft.com/office/drawing/2012/chart">
                      <c:ext xmlns:c15="http://schemas.microsoft.com/office/drawing/2012/chart" uri="{02D57815-91ED-43cb-92C2-25804820EDAC}">
                        <c15:formulaRef>
                          <c15:sqref>Prognos!$B$27:$B$38</c15:sqref>
                        </c15:formulaRef>
                      </c:ext>
                    </c:extLst>
                    <c:strCache>
                      <c:ptCount val="12"/>
                      <c:pt idx="0">
                        <c:v>Januari</c:v>
                      </c:pt>
                      <c:pt idx="1">
                        <c:v>Februari</c:v>
                      </c:pt>
                      <c:pt idx="2">
                        <c:v>Mars</c:v>
                      </c:pt>
                      <c:pt idx="3">
                        <c:v>April</c:v>
                      </c:pt>
                      <c:pt idx="4">
                        <c:v>Maj</c:v>
                      </c:pt>
                      <c:pt idx="5">
                        <c:v>Juni</c:v>
                      </c:pt>
                      <c:pt idx="6">
                        <c:v>Juli</c:v>
                      </c:pt>
                      <c:pt idx="7">
                        <c:v>Augusti</c:v>
                      </c:pt>
                      <c:pt idx="8">
                        <c:v>September</c:v>
                      </c:pt>
                      <c:pt idx="9">
                        <c:v>Oktober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Prognos!$D$27:$D$38</c15:sqref>
                        </c15:formulaRef>
                      </c:ext>
                    </c:extLst>
                    <c:numCache>
                      <c:formatCode>#,##0</c:formatCode>
                      <c:ptCount val="12"/>
                      <c:pt idx="0">
                        <c:v>1340</c:v>
                      </c:pt>
                      <c:pt idx="1">
                        <c:v>1245</c:v>
                      </c:pt>
                      <c:pt idx="2">
                        <c:v>0</c:v>
                      </c:pt>
                      <c:pt idx="3">
                        <c:v>0</c:v>
                      </c:pt>
                      <c:pt idx="4">
                        <c:v>0</c:v>
                      </c:pt>
                      <c:pt idx="5">
                        <c:v>0</c:v>
                      </c:pt>
                      <c:pt idx="6">
                        <c:v>0</c:v>
                      </c:pt>
                      <c:pt idx="7">
                        <c:v>0</c:v>
                      </c:pt>
                      <c:pt idx="8">
                        <c:v>0</c:v>
                      </c:pt>
                      <c:pt idx="9">
                        <c:v>0</c:v>
                      </c:pt>
                      <c:pt idx="10">
                        <c:v>0</c:v>
                      </c:pt>
                      <c:pt idx="11">
                        <c:v>0</c:v>
                      </c:pt>
                    </c:numCache>
                  </c:numRef>
                </c:val>
                <c:smooth val="0"/>
                <c:extLst xmlns:c15="http://schemas.microsoft.com/office/drawing/2012/chart">
                  <c:ext xmlns:c16="http://schemas.microsoft.com/office/drawing/2014/chart" uri="{C3380CC4-5D6E-409C-BE32-E72D297353CC}">
                    <c16:uniqueId val="{00000004-20EF-4B99-B053-FEE6D166224E}"/>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Prognos!$E$26</c15:sqref>
                        </c15:formulaRef>
                      </c:ext>
                    </c:extLst>
                    <c:strCache>
                      <c:ptCount val="1"/>
                      <c:pt idx="0">
                        <c:v>Södra 1</c:v>
                      </c:pt>
                    </c:strCache>
                  </c:strRef>
                </c:tx>
                <c:spPr>
                  <a:ln w="34925" cap="rnd">
                    <a:solidFill>
                      <a:schemeClr val="accent3"/>
                    </a:solidFill>
                    <a:round/>
                  </a:ln>
                  <a:effectLst>
                    <a:outerShdw blurRad="57150" dist="19050" dir="5400000" algn="ctr" rotWithShape="0">
                      <a:srgbClr val="000000">
                        <a:alpha val="63000"/>
                      </a:srgbClr>
                    </a:outerShdw>
                  </a:effectLst>
                </c:spPr>
                <c:marker>
                  <c:symbol val="circle"/>
                  <c:size val="6"/>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a:solidFill>
                        <a:schemeClr val="accent3"/>
                      </a:solidFill>
                      <a:round/>
                    </a:ln>
                    <a:effectLst>
                      <a:outerShdw blurRad="57150" dist="19050" dir="5400000" algn="ctr" rotWithShape="0">
                        <a:srgbClr val="000000">
                          <a:alpha val="63000"/>
                        </a:srgbClr>
                      </a:outerShdw>
                    </a:effectLst>
                  </c:spPr>
                </c:marker>
                <c:cat>
                  <c:strRef>
                    <c:extLst xmlns:c15="http://schemas.microsoft.com/office/drawing/2012/chart">
                      <c:ext xmlns:c15="http://schemas.microsoft.com/office/drawing/2012/chart" uri="{02D57815-91ED-43cb-92C2-25804820EDAC}">
                        <c15:formulaRef>
                          <c15:sqref>Prognos!$B$27:$B$38</c15:sqref>
                        </c15:formulaRef>
                      </c:ext>
                    </c:extLst>
                    <c:strCache>
                      <c:ptCount val="12"/>
                      <c:pt idx="0">
                        <c:v>Januari</c:v>
                      </c:pt>
                      <c:pt idx="1">
                        <c:v>Februari</c:v>
                      </c:pt>
                      <c:pt idx="2">
                        <c:v>Mars</c:v>
                      </c:pt>
                      <c:pt idx="3">
                        <c:v>April</c:v>
                      </c:pt>
                      <c:pt idx="4">
                        <c:v>Maj</c:v>
                      </c:pt>
                      <c:pt idx="5">
                        <c:v>Juni</c:v>
                      </c:pt>
                      <c:pt idx="6">
                        <c:v>Juli</c:v>
                      </c:pt>
                      <c:pt idx="7">
                        <c:v>Augusti</c:v>
                      </c:pt>
                      <c:pt idx="8">
                        <c:v>September</c:v>
                      </c:pt>
                      <c:pt idx="9">
                        <c:v>Oktober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Prognos!$E$27:$E$38</c15:sqref>
                        </c15:formulaRef>
                      </c:ext>
                    </c:extLst>
                    <c:numCache>
                      <c:formatCode>#,##0</c:formatCode>
                      <c:ptCount val="12"/>
                      <c:pt idx="0">
                        <c:v>2250</c:v>
                      </c:pt>
                      <c:pt idx="1">
                        <c:v>2285</c:v>
                      </c:pt>
                      <c:pt idx="2">
                        <c:v>0</c:v>
                      </c:pt>
                      <c:pt idx="3">
                        <c:v>0</c:v>
                      </c:pt>
                      <c:pt idx="4">
                        <c:v>0</c:v>
                      </c:pt>
                      <c:pt idx="5">
                        <c:v>0</c:v>
                      </c:pt>
                      <c:pt idx="6">
                        <c:v>0</c:v>
                      </c:pt>
                      <c:pt idx="7">
                        <c:v>0</c:v>
                      </c:pt>
                      <c:pt idx="8">
                        <c:v>0</c:v>
                      </c:pt>
                      <c:pt idx="9">
                        <c:v>0</c:v>
                      </c:pt>
                      <c:pt idx="10">
                        <c:v>0</c:v>
                      </c:pt>
                      <c:pt idx="11">
                        <c:v>0</c:v>
                      </c:pt>
                    </c:numCache>
                  </c:numRef>
                </c:val>
                <c:smooth val="0"/>
                <c:extLst xmlns:c15="http://schemas.microsoft.com/office/drawing/2012/chart">
                  <c:ext xmlns:c16="http://schemas.microsoft.com/office/drawing/2014/chart" uri="{C3380CC4-5D6E-409C-BE32-E72D297353CC}">
                    <c16:uniqueId val="{00000005-20EF-4B99-B053-FEE6D166224E}"/>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Prognos!$F$26</c15:sqref>
                        </c15:formulaRef>
                      </c:ext>
                    </c:extLst>
                    <c:strCache>
                      <c:ptCount val="1"/>
                      <c:pt idx="0">
                        <c:v>Södra 2</c:v>
                      </c:pt>
                    </c:strCache>
                  </c:strRef>
                </c:tx>
                <c:spPr>
                  <a:ln w="34925" cap="rnd">
                    <a:solidFill>
                      <a:schemeClr val="accent4"/>
                    </a:solidFill>
                    <a:round/>
                  </a:ln>
                  <a:effectLst>
                    <a:outerShdw blurRad="57150" dist="19050" dir="5400000" algn="ctr" rotWithShape="0">
                      <a:srgbClr val="000000">
                        <a:alpha val="63000"/>
                      </a:srgbClr>
                    </a:outerShdw>
                  </a:effectLst>
                </c:spPr>
                <c:marker>
                  <c:symbol val="circle"/>
                  <c:size val="6"/>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9525">
                      <a:solidFill>
                        <a:schemeClr val="accent4"/>
                      </a:solidFill>
                      <a:round/>
                    </a:ln>
                    <a:effectLst>
                      <a:outerShdw blurRad="57150" dist="19050" dir="5400000" algn="ctr" rotWithShape="0">
                        <a:srgbClr val="000000">
                          <a:alpha val="63000"/>
                        </a:srgbClr>
                      </a:outerShdw>
                    </a:effectLst>
                  </c:spPr>
                </c:marker>
                <c:cat>
                  <c:strRef>
                    <c:extLst xmlns:c15="http://schemas.microsoft.com/office/drawing/2012/chart">
                      <c:ext xmlns:c15="http://schemas.microsoft.com/office/drawing/2012/chart" uri="{02D57815-91ED-43cb-92C2-25804820EDAC}">
                        <c15:formulaRef>
                          <c15:sqref>Prognos!$B$27:$B$38</c15:sqref>
                        </c15:formulaRef>
                      </c:ext>
                    </c:extLst>
                    <c:strCache>
                      <c:ptCount val="12"/>
                      <c:pt idx="0">
                        <c:v>Januari</c:v>
                      </c:pt>
                      <c:pt idx="1">
                        <c:v>Februari</c:v>
                      </c:pt>
                      <c:pt idx="2">
                        <c:v>Mars</c:v>
                      </c:pt>
                      <c:pt idx="3">
                        <c:v>April</c:v>
                      </c:pt>
                      <c:pt idx="4">
                        <c:v>Maj</c:v>
                      </c:pt>
                      <c:pt idx="5">
                        <c:v>Juni</c:v>
                      </c:pt>
                      <c:pt idx="6">
                        <c:v>Juli</c:v>
                      </c:pt>
                      <c:pt idx="7">
                        <c:v>Augusti</c:v>
                      </c:pt>
                      <c:pt idx="8">
                        <c:v>September</c:v>
                      </c:pt>
                      <c:pt idx="9">
                        <c:v>Oktober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Prognos!$F$27:$F$38</c15:sqref>
                        </c15:formulaRef>
                      </c:ext>
                    </c:extLst>
                    <c:numCache>
                      <c:formatCode>#,##0</c:formatCode>
                      <c:ptCount val="12"/>
                      <c:pt idx="0">
                        <c:v>1676</c:v>
                      </c:pt>
                      <c:pt idx="1">
                        <c:v>1350</c:v>
                      </c:pt>
                      <c:pt idx="2">
                        <c:v>0</c:v>
                      </c:pt>
                      <c:pt idx="3">
                        <c:v>0</c:v>
                      </c:pt>
                      <c:pt idx="4">
                        <c:v>0</c:v>
                      </c:pt>
                      <c:pt idx="5">
                        <c:v>0</c:v>
                      </c:pt>
                      <c:pt idx="6">
                        <c:v>0</c:v>
                      </c:pt>
                      <c:pt idx="7">
                        <c:v>0</c:v>
                      </c:pt>
                      <c:pt idx="8">
                        <c:v>0</c:v>
                      </c:pt>
                      <c:pt idx="9">
                        <c:v>0</c:v>
                      </c:pt>
                      <c:pt idx="10">
                        <c:v>0</c:v>
                      </c:pt>
                      <c:pt idx="11">
                        <c:v>0</c:v>
                      </c:pt>
                    </c:numCache>
                  </c:numRef>
                </c:val>
                <c:smooth val="0"/>
                <c:extLst xmlns:c15="http://schemas.microsoft.com/office/drawing/2012/chart">
                  <c:ext xmlns:c16="http://schemas.microsoft.com/office/drawing/2014/chart" uri="{C3380CC4-5D6E-409C-BE32-E72D297353CC}">
                    <c16:uniqueId val="{00000006-20EF-4B99-B053-FEE6D166224E}"/>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Prognos!$G$26</c15:sqref>
                        </c15:formulaRef>
                      </c:ext>
                    </c:extLst>
                    <c:strCache>
                      <c:ptCount val="1"/>
                      <c:pt idx="0">
                        <c:v>Budget</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Prognos!$B$27:$B$38</c15:sqref>
                        </c15:formulaRef>
                      </c:ext>
                    </c:extLst>
                    <c:strCache>
                      <c:ptCount val="12"/>
                      <c:pt idx="0">
                        <c:v>Januari</c:v>
                      </c:pt>
                      <c:pt idx="1">
                        <c:v>Februari</c:v>
                      </c:pt>
                      <c:pt idx="2">
                        <c:v>Mars</c:v>
                      </c:pt>
                      <c:pt idx="3">
                        <c:v>April</c:v>
                      </c:pt>
                      <c:pt idx="4">
                        <c:v>Maj</c:v>
                      </c:pt>
                      <c:pt idx="5">
                        <c:v>Juni</c:v>
                      </c:pt>
                      <c:pt idx="6">
                        <c:v>Juli</c:v>
                      </c:pt>
                      <c:pt idx="7">
                        <c:v>Augusti</c:v>
                      </c:pt>
                      <c:pt idx="8">
                        <c:v>September</c:v>
                      </c:pt>
                      <c:pt idx="9">
                        <c:v>Oktober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Prognos!$G$27:$G$38</c15:sqref>
                        </c15:formulaRef>
                      </c:ext>
                    </c:extLst>
                    <c:numCache>
                      <c:formatCode>#,##0</c:formatCode>
                      <c:ptCount val="12"/>
                      <c:pt idx="0">
                        <c:v>7876.6666666666661</c:v>
                      </c:pt>
                      <c:pt idx="1">
                        <c:v>7876.6666666666661</c:v>
                      </c:pt>
                      <c:pt idx="2">
                        <c:v>7876.6666666666661</c:v>
                      </c:pt>
                      <c:pt idx="3">
                        <c:v>7876.6666666666661</c:v>
                      </c:pt>
                      <c:pt idx="4">
                        <c:v>7876.6666666666661</c:v>
                      </c:pt>
                      <c:pt idx="5">
                        <c:v>7876.6666666666661</c:v>
                      </c:pt>
                      <c:pt idx="6">
                        <c:v>7876.6666666666661</c:v>
                      </c:pt>
                      <c:pt idx="7">
                        <c:v>7876.6666666666661</c:v>
                      </c:pt>
                      <c:pt idx="8">
                        <c:v>7876.6666666666661</c:v>
                      </c:pt>
                      <c:pt idx="9">
                        <c:v>7876.6666666666661</c:v>
                      </c:pt>
                      <c:pt idx="10">
                        <c:v>7876.6666666666661</c:v>
                      </c:pt>
                      <c:pt idx="11">
                        <c:v>7876.6666666666661</c:v>
                      </c:pt>
                    </c:numCache>
                  </c:numRef>
                </c:val>
                <c:smooth val="0"/>
                <c:extLst xmlns:c15="http://schemas.microsoft.com/office/drawing/2012/chart">
                  <c:ext xmlns:c16="http://schemas.microsoft.com/office/drawing/2014/chart" uri="{C3380CC4-5D6E-409C-BE32-E72D297353CC}">
                    <c16:uniqueId val="{00000007-20EF-4B99-B053-FEE6D166224E}"/>
                  </c:ext>
                </c:extLst>
              </c15:ser>
            </c15:filteredLineSeries>
          </c:ext>
        </c:extLst>
      </c:lineChart>
      <c:catAx>
        <c:axId val="32685342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326854255"/>
        <c:crosses val="autoZero"/>
        <c:auto val="1"/>
        <c:lblAlgn val="ctr"/>
        <c:lblOffset val="100"/>
        <c:noMultiLvlLbl val="0"/>
      </c:catAx>
      <c:valAx>
        <c:axId val="32685425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3268534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'år 2024'!$J$8</c:f>
              <c:strCache>
                <c:ptCount val="1"/>
                <c:pt idx="0">
                  <c:v>Budget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'år 2024'!$I$9:$I$20</c:f>
              <c:strCache>
                <c:ptCount val="12"/>
                <c:pt idx="0">
                  <c:v>Januari</c:v>
                </c:pt>
                <c:pt idx="1">
                  <c:v>Februari</c:v>
                </c:pt>
                <c:pt idx="2">
                  <c:v>Mars</c:v>
                </c:pt>
                <c:pt idx="3">
                  <c:v>April</c:v>
                </c:pt>
                <c:pt idx="4">
                  <c:v>Maj</c:v>
                </c:pt>
                <c:pt idx="5">
                  <c:v>Juni</c:v>
                </c:pt>
                <c:pt idx="6">
                  <c:v>Juli</c:v>
                </c:pt>
                <c:pt idx="7">
                  <c:v>Augusti</c:v>
                </c:pt>
                <c:pt idx="8">
                  <c:v>September</c:v>
                </c:pt>
                <c:pt idx="9">
                  <c:v>Oktober</c:v>
                </c:pt>
                <c:pt idx="10">
                  <c:v>November</c:v>
                </c:pt>
                <c:pt idx="11">
                  <c:v>December</c:v>
                </c:pt>
              </c:strCache>
            </c:strRef>
          </c:cat>
          <c:val>
            <c:numRef>
              <c:f>'år 2024'!$J$9:$J$20</c:f>
              <c:numCache>
                <c:formatCode>#,##0</c:formatCode>
                <c:ptCount val="12"/>
                <c:pt idx="0">
                  <c:v>841.33333333333337</c:v>
                </c:pt>
                <c:pt idx="1">
                  <c:v>841.33333333333337</c:v>
                </c:pt>
                <c:pt idx="2">
                  <c:v>841.33333333333337</c:v>
                </c:pt>
                <c:pt idx="3">
                  <c:v>841.33333333333337</c:v>
                </c:pt>
                <c:pt idx="4">
                  <c:v>841.33333333333337</c:v>
                </c:pt>
                <c:pt idx="5">
                  <c:v>841.33333333333337</c:v>
                </c:pt>
                <c:pt idx="6">
                  <c:v>841.33333333333337</c:v>
                </c:pt>
                <c:pt idx="7">
                  <c:v>841.33333333333337</c:v>
                </c:pt>
                <c:pt idx="8">
                  <c:v>841.33333333333337</c:v>
                </c:pt>
                <c:pt idx="9">
                  <c:v>841.33333333333337</c:v>
                </c:pt>
                <c:pt idx="10">
                  <c:v>841.33333333333337</c:v>
                </c:pt>
                <c:pt idx="11">
                  <c:v>841.33333333333337</c:v>
                </c:pt>
              </c:numCache>
            </c:numRef>
          </c:val>
          <c:extLst>
            <c:ext xmlns:c16="http://schemas.microsoft.com/office/drawing/2014/chart" uri="{C3380CC4-5D6E-409C-BE32-E72D297353CC}">
              <c16:uniqueId val="{00000000-B8AF-4DA8-88F8-79367947969C}"/>
            </c:ext>
          </c:extLst>
        </c:ser>
        <c:ser>
          <c:idx val="1"/>
          <c:order val="1"/>
          <c:tx>
            <c:strRef>
              <c:f>'år 2024'!$K$8</c:f>
              <c:strCache>
                <c:ptCount val="1"/>
                <c:pt idx="0">
                  <c:v>Utfall</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'år 2024'!$I$9:$I$20</c:f>
              <c:strCache>
                <c:ptCount val="12"/>
                <c:pt idx="0">
                  <c:v>Januari</c:v>
                </c:pt>
                <c:pt idx="1">
                  <c:v>Februari</c:v>
                </c:pt>
                <c:pt idx="2">
                  <c:v>Mars</c:v>
                </c:pt>
                <c:pt idx="3">
                  <c:v>April</c:v>
                </c:pt>
                <c:pt idx="4">
                  <c:v>Maj</c:v>
                </c:pt>
                <c:pt idx="5">
                  <c:v>Juni</c:v>
                </c:pt>
                <c:pt idx="6">
                  <c:v>Juli</c:v>
                </c:pt>
                <c:pt idx="7">
                  <c:v>Augusti</c:v>
                </c:pt>
                <c:pt idx="8">
                  <c:v>September</c:v>
                </c:pt>
                <c:pt idx="9">
                  <c:v>Oktober</c:v>
                </c:pt>
                <c:pt idx="10">
                  <c:v>November</c:v>
                </c:pt>
                <c:pt idx="11">
                  <c:v>December</c:v>
                </c:pt>
              </c:strCache>
            </c:strRef>
          </c:cat>
          <c:val>
            <c:numRef>
              <c:f>'år 2024'!$K$9:$K$20</c:f>
              <c:numCache>
                <c:formatCode>0</c:formatCode>
                <c:ptCount val="12"/>
                <c:pt idx="0">
                  <c:v>808</c:v>
                </c:pt>
                <c:pt idx="1">
                  <c:v>741</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1-B8AF-4DA8-88F8-79367947969C}"/>
            </c:ext>
          </c:extLst>
        </c:ser>
        <c:dLbls>
          <c:dLblPos val="outEnd"/>
          <c:showLegendKey val="0"/>
          <c:showVal val="1"/>
          <c:showCatName val="0"/>
          <c:showSerName val="0"/>
          <c:showPercent val="0"/>
          <c:showBubbleSize val="0"/>
        </c:dLbls>
        <c:gapWidth val="100"/>
        <c:overlap val="-24"/>
        <c:axId val="544064856"/>
        <c:axId val="544070344"/>
      </c:barChart>
      <c:catAx>
        <c:axId val="5440648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44070344"/>
        <c:crosses val="autoZero"/>
        <c:auto val="1"/>
        <c:lblAlgn val="ctr"/>
        <c:lblOffset val="100"/>
        <c:noMultiLvlLbl val="0"/>
      </c:catAx>
      <c:valAx>
        <c:axId val="5440703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44064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noFill/>
      <a:round/>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'Vuxna 2023'!$A$3</c:f>
              <c:strCache>
                <c:ptCount val="1"/>
                <c:pt idx="0">
                  <c:v>Missbruk</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'Vuxna 2023'!$Z$2:$AM$2</c:f>
              <c:strCache>
                <c:ptCount val="14"/>
                <c:pt idx="0">
                  <c:v>Jan 23</c:v>
                </c:pt>
                <c:pt idx="1">
                  <c:v>feb-23</c:v>
                </c:pt>
                <c:pt idx="2">
                  <c:v>mar-23</c:v>
                </c:pt>
                <c:pt idx="3">
                  <c:v>apr-23</c:v>
                </c:pt>
                <c:pt idx="4">
                  <c:v>maj-23</c:v>
                </c:pt>
                <c:pt idx="5">
                  <c:v>jun-23</c:v>
                </c:pt>
                <c:pt idx="6">
                  <c:v>jul-23</c:v>
                </c:pt>
                <c:pt idx="7">
                  <c:v>aug-23</c:v>
                </c:pt>
                <c:pt idx="8">
                  <c:v>sep-23</c:v>
                </c:pt>
                <c:pt idx="9">
                  <c:v>okt-23</c:v>
                </c:pt>
                <c:pt idx="10">
                  <c:v>nov-23</c:v>
                </c:pt>
                <c:pt idx="11">
                  <c:v>dec-23</c:v>
                </c:pt>
                <c:pt idx="12">
                  <c:v>jan-24</c:v>
                </c:pt>
                <c:pt idx="13">
                  <c:v>feb-24</c:v>
                </c:pt>
              </c:strCache>
            </c:strRef>
          </c:cat>
          <c:val>
            <c:numRef>
              <c:f>'Vuxna 2023'!$Z$3:$AM$3</c:f>
              <c:numCache>
                <c:formatCode>General</c:formatCode>
                <c:ptCount val="14"/>
                <c:pt idx="0">
                  <c:v>9</c:v>
                </c:pt>
                <c:pt idx="1">
                  <c:v>6</c:v>
                </c:pt>
                <c:pt idx="2">
                  <c:v>7</c:v>
                </c:pt>
                <c:pt idx="3">
                  <c:v>6</c:v>
                </c:pt>
                <c:pt idx="4">
                  <c:v>4</c:v>
                </c:pt>
                <c:pt idx="5">
                  <c:v>3</c:v>
                </c:pt>
                <c:pt idx="6">
                  <c:v>4</c:v>
                </c:pt>
                <c:pt idx="7">
                  <c:v>4</c:v>
                </c:pt>
                <c:pt idx="8">
                  <c:v>7</c:v>
                </c:pt>
                <c:pt idx="9">
                  <c:v>8</c:v>
                </c:pt>
                <c:pt idx="10">
                  <c:v>9</c:v>
                </c:pt>
                <c:pt idx="11">
                  <c:v>8</c:v>
                </c:pt>
                <c:pt idx="12">
                  <c:v>7</c:v>
                </c:pt>
                <c:pt idx="13">
                  <c:v>5</c:v>
                </c:pt>
              </c:numCache>
            </c:numRef>
          </c:val>
          <c:extLst>
            <c:ext xmlns:c16="http://schemas.microsoft.com/office/drawing/2014/chart" uri="{C3380CC4-5D6E-409C-BE32-E72D297353CC}">
              <c16:uniqueId val="{00000000-5E25-4DD8-B969-8685E71F497A}"/>
            </c:ext>
          </c:extLst>
        </c:ser>
        <c:ser>
          <c:idx val="1"/>
          <c:order val="1"/>
          <c:tx>
            <c:strRef>
              <c:f>'Vuxna 2023'!$A$4</c:f>
              <c:strCache>
                <c:ptCount val="1"/>
                <c:pt idx="0">
                  <c:v>Psykisk ohälsa</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'Vuxna 2023'!$Z$2:$AM$2</c:f>
              <c:strCache>
                <c:ptCount val="14"/>
                <c:pt idx="0">
                  <c:v>Jan 23</c:v>
                </c:pt>
                <c:pt idx="1">
                  <c:v>feb-23</c:v>
                </c:pt>
                <c:pt idx="2">
                  <c:v>mar-23</c:v>
                </c:pt>
                <c:pt idx="3">
                  <c:v>apr-23</c:v>
                </c:pt>
                <c:pt idx="4">
                  <c:v>maj-23</c:v>
                </c:pt>
                <c:pt idx="5">
                  <c:v>jun-23</c:v>
                </c:pt>
                <c:pt idx="6">
                  <c:v>jul-23</c:v>
                </c:pt>
                <c:pt idx="7">
                  <c:v>aug-23</c:v>
                </c:pt>
                <c:pt idx="8">
                  <c:v>sep-23</c:v>
                </c:pt>
                <c:pt idx="9">
                  <c:v>okt-23</c:v>
                </c:pt>
                <c:pt idx="10">
                  <c:v>nov-23</c:v>
                </c:pt>
                <c:pt idx="11">
                  <c:v>dec-23</c:v>
                </c:pt>
                <c:pt idx="12">
                  <c:v>jan-24</c:v>
                </c:pt>
                <c:pt idx="13">
                  <c:v>feb-24</c:v>
                </c:pt>
              </c:strCache>
            </c:strRef>
          </c:cat>
          <c:val>
            <c:numRef>
              <c:f>'Vuxna 2023'!$Z$4:$AM$4</c:f>
            </c:numRef>
          </c:val>
          <c:extLst>
            <c:ext xmlns:c16="http://schemas.microsoft.com/office/drawing/2014/chart" uri="{C3380CC4-5D6E-409C-BE32-E72D297353CC}">
              <c16:uniqueId val="{00000001-5E25-4DD8-B969-8685E71F497A}"/>
            </c:ext>
          </c:extLst>
        </c:ser>
        <c:ser>
          <c:idx val="2"/>
          <c:order val="2"/>
          <c:tx>
            <c:strRef>
              <c:f>'Vuxna 2023'!$A$5</c:f>
              <c:strCache>
                <c:ptCount val="1"/>
                <c:pt idx="0">
                  <c:v>Våld i nära relationer</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'Vuxna 2023'!$Z$2:$AM$2</c:f>
              <c:strCache>
                <c:ptCount val="14"/>
                <c:pt idx="0">
                  <c:v>Jan 23</c:v>
                </c:pt>
                <c:pt idx="1">
                  <c:v>feb-23</c:v>
                </c:pt>
                <c:pt idx="2">
                  <c:v>mar-23</c:v>
                </c:pt>
                <c:pt idx="3">
                  <c:v>apr-23</c:v>
                </c:pt>
                <c:pt idx="4">
                  <c:v>maj-23</c:v>
                </c:pt>
                <c:pt idx="5">
                  <c:v>jun-23</c:v>
                </c:pt>
                <c:pt idx="6">
                  <c:v>jul-23</c:v>
                </c:pt>
                <c:pt idx="7">
                  <c:v>aug-23</c:v>
                </c:pt>
                <c:pt idx="8">
                  <c:v>sep-23</c:v>
                </c:pt>
                <c:pt idx="9">
                  <c:v>okt-23</c:v>
                </c:pt>
                <c:pt idx="10">
                  <c:v>nov-23</c:v>
                </c:pt>
                <c:pt idx="11">
                  <c:v>dec-23</c:v>
                </c:pt>
                <c:pt idx="12">
                  <c:v>jan-24</c:v>
                </c:pt>
                <c:pt idx="13">
                  <c:v>feb-24</c:v>
                </c:pt>
              </c:strCache>
            </c:strRef>
          </c:cat>
          <c:val>
            <c:numRef>
              <c:f>'Vuxna 2023'!$Z$5:$AM$5</c:f>
            </c:numRef>
          </c:val>
          <c:extLst>
            <c:ext xmlns:c16="http://schemas.microsoft.com/office/drawing/2014/chart" uri="{C3380CC4-5D6E-409C-BE32-E72D297353CC}">
              <c16:uniqueId val="{00000002-5E25-4DD8-B969-8685E71F497A}"/>
            </c:ext>
          </c:extLst>
        </c:ser>
        <c:ser>
          <c:idx val="3"/>
          <c:order val="3"/>
          <c:tx>
            <c:strRef>
              <c:f>'Vuxna 2023'!$A$6</c:f>
              <c:strCache>
                <c:ptCount val="1"/>
                <c:pt idx="0">
                  <c:v>Konsulentstöd</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'Vuxna 2023'!$Z$2:$AM$2</c:f>
              <c:strCache>
                <c:ptCount val="14"/>
                <c:pt idx="0">
                  <c:v>Jan 23</c:v>
                </c:pt>
                <c:pt idx="1">
                  <c:v>feb-23</c:v>
                </c:pt>
                <c:pt idx="2">
                  <c:v>mar-23</c:v>
                </c:pt>
                <c:pt idx="3">
                  <c:v>apr-23</c:v>
                </c:pt>
                <c:pt idx="4">
                  <c:v>maj-23</c:v>
                </c:pt>
                <c:pt idx="5">
                  <c:v>jun-23</c:v>
                </c:pt>
                <c:pt idx="6">
                  <c:v>jul-23</c:v>
                </c:pt>
                <c:pt idx="7">
                  <c:v>aug-23</c:v>
                </c:pt>
                <c:pt idx="8">
                  <c:v>sep-23</c:v>
                </c:pt>
                <c:pt idx="9">
                  <c:v>okt-23</c:v>
                </c:pt>
                <c:pt idx="10">
                  <c:v>nov-23</c:v>
                </c:pt>
                <c:pt idx="11">
                  <c:v>dec-23</c:v>
                </c:pt>
                <c:pt idx="12">
                  <c:v>jan-24</c:v>
                </c:pt>
                <c:pt idx="13">
                  <c:v>feb-24</c:v>
                </c:pt>
              </c:strCache>
            </c:strRef>
          </c:cat>
          <c:val>
            <c:numRef>
              <c:f>'Vuxna 2023'!$Z$6:$AM$6</c:f>
            </c:numRef>
          </c:val>
          <c:extLst>
            <c:ext xmlns:c16="http://schemas.microsoft.com/office/drawing/2014/chart" uri="{C3380CC4-5D6E-409C-BE32-E72D297353CC}">
              <c16:uniqueId val="{00000003-5E25-4DD8-B969-8685E71F497A}"/>
            </c:ext>
          </c:extLst>
        </c:ser>
        <c:dLbls>
          <c:showLegendKey val="0"/>
          <c:showVal val="1"/>
          <c:showCatName val="0"/>
          <c:showSerName val="0"/>
          <c:showPercent val="0"/>
          <c:showBubbleSize val="0"/>
        </c:dLbls>
        <c:gapWidth val="219"/>
        <c:overlap val="-27"/>
        <c:axId val="596040704"/>
        <c:axId val="881344560"/>
      </c:barChart>
      <c:lineChart>
        <c:grouping val="standard"/>
        <c:varyColors val="0"/>
        <c:ser>
          <c:idx val="4"/>
          <c:order val="4"/>
          <c:tx>
            <c:strRef>
              <c:f>'Vuxna 2023'!$A$7</c:f>
              <c:strCache>
                <c:ptCount val="1"/>
                <c:pt idx="0">
                  <c:v>Totalt vuxna</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'Vuxna 2023'!$Z$2:$AM$2</c:f>
              <c:strCache>
                <c:ptCount val="14"/>
                <c:pt idx="0">
                  <c:v>Jan 23</c:v>
                </c:pt>
                <c:pt idx="1">
                  <c:v>feb-23</c:v>
                </c:pt>
                <c:pt idx="2">
                  <c:v>mar-23</c:v>
                </c:pt>
                <c:pt idx="3">
                  <c:v>apr-23</c:v>
                </c:pt>
                <c:pt idx="4">
                  <c:v>maj-23</c:v>
                </c:pt>
                <c:pt idx="5">
                  <c:v>jun-23</c:v>
                </c:pt>
                <c:pt idx="6">
                  <c:v>jul-23</c:v>
                </c:pt>
                <c:pt idx="7">
                  <c:v>aug-23</c:v>
                </c:pt>
                <c:pt idx="8">
                  <c:v>sep-23</c:v>
                </c:pt>
                <c:pt idx="9">
                  <c:v>okt-23</c:v>
                </c:pt>
                <c:pt idx="10">
                  <c:v>nov-23</c:v>
                </c:pt>
                <c:pt idx="11">
                  <c:v>dec-23</c:v>
                </c:pt>
                <c:pt idx="12">
                  <c:v>jan-24</c:v>
                </c:pt>
                <c:pt idx="13">
                  <c:v>feb-24</c:v>
                </c:pt>
              </c:strCache>
            </c:strRef>
          </c:cat>
          <c:val>
            <c:numRef>
              <c:f>'Vuxna 2023'!$Z$7:$AM$7</c:f>
              <c:numCache>
                <c:formatCode>General</c:formatCode>
                <c:ptCount val="14"/>
                <c:pt idx="0">
                  <c:v>9</c:v>
                </c:pt>
                <c:pt idx="1">
                  <c:v>6</c:v>
                </c:pt>
                <c:pt idx="2">
                  <c:v>7</c:v>
                </c:pt>
                <c:pt idx="3">
                  <c:v>6</c:v>
                </c:pt>
                <c:pt idx="4">
                  <c:v>4</c:v>
                </c:pt>
                <c:pt idx="5">
                  <c:v>3</c:v>
                </c:pt>
                <c:pt idx="6">
                  <c:v>4</c:v>
                </c:pt>
                <c:pt idx="7">
                  <c:v>4</c:v>
                </c:pt>
                <c:pt idx="8">
                  <c:v>6</c:v>
                </c:pt>
                <c:pt idx="9">
                  <c:v>8</c:v>
                </c:pt>
                <c:pt idx="10">
                  <c:v>9</c:v>
                </c:pt>
                <c:pt idx="11">
                  <c:v>8</c:v>
                </c:pt>
                <c:pt idx="12">
                  <c:v>7</c:v>
                </c:pt>
                <c:pt idx="13">
                  <c:v>5</c:v>
                </c:pt>
              </c:numCache>
            </c:numRef>
          </c:val>
          <c:smooth val="0"/>
          <c:extLst>
            <c:ext xmlns:c16="http://schemas.microsoft.com/office/drawing/2014/chart" uri="{C3380CC4-5D6E-409C-BE32-E72D297353CC}">
              <c16:uniqueId val="{00000004-5E25-4DD8-B969-8685E71F497A}"/>
            </c:ext>
          </c:extLst>
        </c:ser>
        <c:dLbls>
          <c:showLegendKey val="0"/>
          <c:showVal val="1"/>
          <c:showCatName val="0"/>
          <c:showSerName val="0"/>
          <c:showPercent val="0"/>
          <c:showBubbleSize val="0"/>
        </c:dLbls>
        <c:marker val="1"/>
        <c:smooth val="0"/>
        <c:axId val="596040704"/>
        <c:axId val="881344560"/>
      </c:lineChart>
      <c:catAx>
        <c:axId val="5960407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81344560"/>
        <c:crosses val="autoZero"/>
        <c:auto val="1"/>
        <c:lblAlgn val="ctr"/>
        <c:lblOffset val="100"/>
        <c:noMultiLvlLbl val="0"/>
      </c:catAx>
      <c:valAx>
        <c:axId val="881344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96040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3EA19-2FD1-4F3E-90D7-73E99A9C29FE}" type="datetimeFigureOut">
              <a:rPr lang="sv-SE" smtClean="0"/>
              <a:t>2024-05-16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D41D76-34D8-4658-84B9-FA80DF3F3FC7}" type="slidenum">
              <a:rPr lang="sv-SE" smtClean="0"/>
              <a:t>‹#›</a:t>
            </a:fld>
            <a:endParaRPr lang="sv-SE"/>
          </a:p>
        </p:txBody>
      </p:sp>
    </p:spTree>
    <p:extLst>
      <p:ext uri="{BB962C8B-B14F-4D97-AF65-F5344CB8AC3E}">
        <p14:creationId xmlns:p14="http://schemas.microsoft.com/office/powerpoint/2010/main" val="91420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Sjukfrånvaron minskade i mars</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C21C5-96FD-4126-A2BC-8D7D174E07F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7990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Timmarna sjunker mot budget</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BBDFA-8067-4788-B385-464015B558F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6824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Timmarna sjunker mot budget</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C21C5-96FD-4126-A2BC-8D7D174E07F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7059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BBDFA-8067-4788-B385-464015B558F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9541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dirty="0">
                <a:solidFill>
                  <a:srgbClr val="2E74B5"/>
                </a:solidFill>
                <a:effectLst/>
                <a:latin typeface="Calibri Light" panose="020F0302020204030204" pitchFamily="34" charset="0"/>
                <a:ea typeface="Microsoft YaHei" panose="020B0503020204020204" pitchFamily="34" charset="-122"/>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BBDFA-8067-4788-B385-464015B558F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0743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D5CB1F-A851-1AFB-98FB-32F5557CA11F}"/>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3EDCEE-3C77-6D04-CA3F-963318BC06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2019B55-9C90-5201-9B67-507AFD14E158}"/>
              </a:ext>
            </a:extLst>
          </p:cNvPr>
          <p:cNvSpPr>
            <a:spLocks noGrp="1"/>
          </p:cNvSpPr>
          <p:nvPr>
            <p:ph type="dt" sz="half" idx="10"/>
          </p:nvPr>
        </p:nvSpPr>
        <p:spPr/>
        <p:txBody>
          <a:bodyPr/>
          <a:lstStyle/>
          <a:p>
            <a:fld id="{0D0FC057-942B-4169-AD15-C6B83D02C09E}" type="datetimeFigureOut">
              <a:rPr lang="sv-SE" smtClean="0"/>
              <a:t>2024-05-16</a:t>
            </a:fld>
            <a:endParaRPr lang="sv-SE"/>
          </a:p>
        </p:txBody>
      </p:sp>
      <p:sp>
        <p:nvSpPr>
          <p:cNvPr id="5" name="Platshållare för sidfot 4">
            <a:extLst>
              <a:ext uri="{FF2B5EF4-FFF2-40B4-BE49-F238E27FC236}">
                <a16:creationId xmlns:a16="http://schemas.microsoft.com/office/drawing/2014/main" id="{74155555-3859-DB09-66AE-9B1145C4DB3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1885016-3C43-CB00-A2A1-0E71633FB976}"/>
              </a:ext>
            </a:extLst>
          </p:cNvPr>
          <p:cNvSpPr>
            <a:spLocks noGrp="1"/>
          </p:cNvSpPr>
          <p:nvPr>
            <p:ph type="sldNum" sz="quarter" idx="12"/>
          </p:nvPr>
        </p:nvSpPr>
        <p:spPr/>
        <p:txBody>
          <a:bodyPr/>
          <a:lstStyle/>
          <a:p>
            <a:fld id="{3934322F-CEC2-4DB0-BE30-57A8D815CBBE}" type="slidenum">
              <a:rPr lang="sv-SE" smtClean="0"/>
              <a:t>‹#›</a:t>
            </a:fld>
            <a:endParaRPr lang="sv-SE"/>
          </a:p>
        </p:txBody>
      </p:sp>
    </p:spTree>
    <p:extLst>
      <p:ext uri="{BB962C8B-B14F-4D97-AF65-F5344CB8AC3E}">
        <p14:creationId xmlns:p14="http://schemas.microsoft.com/office/powerpoint/2010/main" val="98724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AF18AC-ADEC-CDA1-B9C5-47DB825202C1}"/>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DC48064-4981-9FC6-676F-3EB6E9883570}"/>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2B06CF0-7308-EBA0-2CE5-EB78E9623E3E}"/>
              </a:ext>
            </a:extLst>
          </p:cNvPr>
          <p:cNvSpPr>
            <a:spLocks noGrp="1"/>
          </p:cNvSpPr>
          <p:nvPr>
            <p:ph type="dt" sz="half" idx="10"/>
          </p:nvPr>
        </p:nvSpPr>
        <p:spPr/>
        <p:txBody>
          <a:bodyPr/>
          <a:lstStyle/>
          <a:p>
            <a:fld id="{0D0FC057-942B-4169-AD15-C6B83D02C09E}" type="datetimeFigureOut">
              <a:rPr lang="sv-SE" smtClean="0"/>
              <a:t>2024-05-16</a:t>
            </a:fld>
            <a:endParaRPr lang="sv-SE"/>
          </a:p>
        </p:txBody>
      </p:sp>
      <p:sp>
        <p:nvSpPr>
          <p:cNvPr id="5" name="Platshållare för sidfot 4">
            <a:extLst>
              <a:ext uri="{FF2B5EF4-FFF2-40B4-BE49-F238E27FC236}">
                <a16:creationId xmlns:a16="http://schemas.microsoft.com/office/drawing/2014/main" id="{23EA5018-1829-5F58-F9B9-351BCBA8FE8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47A689C-2FBB-417B-0B0D-D47BC52FAFD2}"/>
              </a:ext>
            </a:extLst>
          </p:cNvPr>
          <p:cNvSpPr>
            <a:spLocks noGrp="1"/>
          </p:cNvSpPr>
          <p:nvPr>
            <p:ph type="sldNum" sz="quarter" idx="12"/>
          </p:nvPr>
        </p:nvSpPr>
        <p:spPr/>
        <p:txBody>
          <a:bodyPr/>
          <a:lstStyle/>
          <a:p>
            <a:fld id="{3934322F-CEC2-4DB0-BE30-57A8D815CBBE}" type="slidenum">
              <a:rPr lang="sv-SE" smtClean="0"/>
              <a:t>‹#›</a:t>
            </a:fld>
            <a:endParaRPr lang="sv-SE"/>
          </a:p>
        </p:txBody>
      </p:sp>
    </p:spTree>
    <p:extLst>
      <p:ext uri="{BB962C8B-B14F-4D97-AF65-F5344CB8AC3E}">
        <p14:creationId xmlns:p14="http://schemas.microsoft.com/office/powerpoint/2010/main" val="1644340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C3D74C16-27CA-FCCE-337D-700E784B3E29}"/>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262E220-43FF-FB6D-CA4E-E3863D5480E8}"/>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37AF370-780F-F321-4803-7FCDBE07B12C}"/>
              </a:ext>
            </a:extLst>
          </p:cNvPr>
          <p:cNvSpPr>
            <a:spLocks noGrp="1"/>
          </p:cNvSpPr>
          <p:nvPr>
            <p:ph type="dt" sz="half" idx="10"/>
          </p:nvPr>
        </p:nvSpPr>
        <p:spPr/>
        <p:txBody>
          <a:bodyPr/>
          <a:lstStyle/>
          <a:p>
            <a:fld id="{0D0FC057-942B-4169-AD15-C6B83D02C09E}" type="datetimeFigureOut">
              <a:rPr lang="sv-SE" smtClean="0"/>
              <a:t>2024-05-16</a:t>
            </a:fld>
            <a:endParaRPr lang="sv-SE"/>
          </a:p>
        </p:txBody>
      </p:sp>
      <p:sp>
        <p:nvSpPr>
          <p:cNvPr id="5" name="Platshållare för sidfot 4">
            <a:extLst>
              <a:ext uri="{FF2B5EF4-FFF2-40B4-BE49-F238E27FC236}">
                <a16:creationId xmlns:a16="http://schemas.microsoft.com/office/drawing/2014/main" id="{E7D11946-F0C8-54AB-5388-DC88FCAFD40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B5F640A-FC6B-EFA8-454E-3C1430933B10}"/>
              </a:ext>
            </a:extLst>
          </p:cNvPr>
          <p:cNvSpPr>
            <a:spLocks noGrp="1"/>
          </p:cNvSpPr>
          <p:nvPr>
            <p:ph type="sldNum" sz="quarter" idx="12"/>
          </p:nvPr>
        </p:nvSpPr>
        <p:spPr/>
        <p:txBody>
          <a:bodyPr/>
          <a:lstStyle/>
          <a:p>
            <a:fld id="{3934322F-CEC2-4DB0-BE30-57A8D815CBBE}" type="slidenum">
              <a:rPr lang="sv-SE" smtClean="0"/>
              <a:t>‹#›</a:t>
            </a:fld>
            <a:endParaRPr lang="sv-SE"/>
          </a:p>
        </p:txBody>
      </p:sp>
    </p:spTree>
    <p:extLst>
      <p:ext uri="{BB962C8B-B14F-4D97-AF65-F5344CB8AC3E}">
        <p14:creationId xmlns:p14="http://schemas.microsoft.com/office/powerpoint/2010/main" val="3657583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E3808B-99D8-6880-B2DA-BBF96B32A99F}"/>
              </a:ext>
            </a:extLst>
          </p:cNvPr>
          <p:cNvSpPr>
            <a:spLocks noGrp="1"/>
          </p:cNvSpPr>
          <p:nvPr>
            <p:ph type="ctrTitle" hasCustomPrompt="1"/>
          </p:nvPr>
        </p:nvSpPr>
        <p:spPr>
          <a:xfrm>
            <a:off x="1524000" y="1109664"/>
            <a:ext cx="9144000" cy="1800000"/>
          </a:xfrm>
        </p:spPr>
        <p:txBody>
          <a:bodyPr anchor="b"/>
          <a:lstStyle>
            <a:lvl1pPr algn="ctr">
              <a:defRPr sz="6000"/>
            </a:lvl1pPr>
          </a:lstStyle>
          <a:p>
            <a:r>
              <a:rPr lang="sv-SE" dirty="0"/>
              <a:t>Rubrik</a:t>
            </a:r>
          </a:p>
        </p:txBody>
      </p:sp>
      <p:sp>
        <p:nvSpPr>
          <p:cNvPr id="3" name="Underrubrik 2">
            <a:extLst>
              <a:ext uri="{FF2B5EF4-FFF2-40B4-BE49-F238E27FC236}">
                <a16:creationId xmlns:a16="http://schemas.microsoft.com/office/drawing/2014/main" id="{34CB2532-4C98-BA76-369B-CE2FF10DB1D7}"/>
              </a:ext>
            </a:extLst>
          </p:cNvPr>
          <p:cNvSpPr>
            <a:spLocks noGrp="1"/>
          </p:cNvSpPr>
          <p:nvPr>
            <p:ph type="subTitle" idx="1" hasCustomPrompt="1"/>
          </p:nvPr>
        </p:nvSpPr>
        <p:spPr>
          <a:xfrm>
            <a:off x="1524000" y="3429000"/>
            <a:ext cx="9144000" cy="1440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2756C4A8-C072-0675-7A4E-57F843E77951}"/>
              </a:ext>
            </a:extLst>
          </p:cNvPr>
          <p:cNvSpPr>
            <a:spLocks noGrp="1"/>
          </p:cNvSpPr>
          <p:nvPr>
            <p:ph type="dt" sz="half" idx="10"/>
          </p:nvPr>
        </p:nvSpPr>
        <p:spPr/>
        <p:txBody>
          <a:bodyPr/>
          <a:lstStyle/>
          <a:p>
            <a:fld id="{AD1C94BA-8CA1-43E9-846F-A1C05F12182D}" type="datetime1">
              <a:rPr lang="sv-SE" smtClean="0"/>
              <a:t>2024-05-16</a:t>
            </a:fld>
            <a:endParaRPr lang="sv-SE"/>
          </a:p>
        </p:txBody>
      </p:sp>
      <p:sp>
        <p:nvSpPr>
          <p:cNvPr id="5" name="Platshållare för sidfot 4">
            <a:extLst>
              <a:ext uri="{FF2B5EF4-FFF2-40B4-BE49-F238E27FC236}">
                <a16:creationId xmlns:a16="http://schemas.microsoft.com/office/drawing/2014/main" id="{A24DEC1B-241F-9498-D597-747AF297151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41EC771-122C-AEA4-361B-90D9FA1D0E12}"/>
              </a:ext>
            </a:extLst>
          </p:cNvPr>
          <p:cNvSpPr>
            <a:spLocks noGrp="1"/>
          </p:cNvSpPr>
          <p:nvPr>
            <p:ph type="sldNum" sz="quarter" idx="12"/>
          </p:nvPr>
        </p:nvSpPr>
        <p:spPr/>
        <p:txBody>
          <a:bodyPr/>
          <a:lstStyle/>
          <a:p>
            <a:fld id="{655E820F-A968-4FCB-8F7B-574C087D0881}" type="slidenum">
              <a:rPr lang="sv-SE" smtClean="0"/>
              <a:t>‹#›</a:t>
            </a:fld>
            <a:endParaRPr lang="sv-SE"/>
          </a:p>
        </p:txBody>
      </p:sp>
    </p:spTree>
    <p:extLst>
      <p:ext uri="{BB962C8B-B14F-4D97-AF65-F5344CB8AC3E}">
        <p14:creationId xmlns:p14="http://schemas.microsoft.com/office/powerpoint/2010/main" val="188654064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bild med bild">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F5CA1CCF-1627-9A98-58DC-70006B19A496}"/>
              </a:ext>
            </a:extLst>
          </p:cNvPr>
          <p:cNvSpPr>
            <a:spLocks noGrp="1"/>
          </p:cNvSpPr>
          <p:nvPr>
            <p:ph type="pic" sz="quarter" idx="13"/>
          </p:nvPr>
        </p:nvSpPr>
        <p:spPr bwMode="ltGray">
          <a:xfrm>
            <a:off x="0" y="0"/>
            <a:ext cx="12192000" cy="6308725"/>
          </a:xfrm>
          <a:solidFill>
            <a:schemeClr val="bg2"/>
          </a:solidFill>
        </p:spPr>
        <p:txBody>
          <a:bodyPr>
            <a:normAutofit/>
          </a:bodyPr>
          <a:lstStyle>
            <a:lvl1pPr marL="0" indent="0">
              <a:buNone/>
              <a:defRPr sz="2000"/>
            </a:lvl1pPr>
          </a:lstStyle>
          <a:p>
            <a:r>
              <a:rPr lang="sv-SE"/>
              <a:t>Klicka på ikonen för att lägga till en bild</a:t>
            </a:r>
          </a:p>
        </p:txBody>
      </p:sp>
      <p:sp>
        <p:nvSpPr>
          <p:cNvPr id="2" name="Rubrik 1">
            <a:extLst>
              <a:ext uri="{FF2B5EF4-FFF2-40B4-BE49-F238E27FC236}">
                <a16:creationId xmlns:a16="http://schemas.microsoft.com/office/drawing/2014/main" id="{A1E3808B-99D8-6880-B2DA-BBF96B32A99F}"/>
              </a:ext>
            </a:extLst>
          </p:cNvPr>
          <p:cNvSpPr>
            <a:spLocks noGrp="1"/>
          </p:cNvSpPr>
          <p:nvPr>
            <p:ph type="ctrTitle" hasCustomPrompt="1"/>
          </p:nvPr>
        </p:nvSpPr>
        <p:spPr>
          <a:xfrm>
            <a:off x="1524000" y="1109664"/>
            <a:ext cx="9144000" cy="1800000"/>
          </a:xfrm>
        </p:spPr>
        <p:txBody>
          <a:bodyPr anchor="b"/>
          <a:lstStyle>
            <a:lvl1pPr algn="ctr">
              <a:defRPr sz="6000"/>
            </a:lvl1pPr>
          </a:lstStyle>
          <a:p>
            <a:r>
              <a:rPr lang="sv-SE" dirty="0"/>
              <a:t>Rubrik</a:t>
            </a:r>
          </a:p>
        </p:txBody>
      </p:sp>
      <p:sp>
        <p:nvSpPr>
          <p:cNvPr id="3" name="Underrubrik 2">
            <a:extLst>
              <a:ext uri="{FF2B5EF4-FFF2-40B4-BE49-F238E27FC236}">
                <a16:creationId xmlns:a16="http://schemas.microsoft.com/office/drawing/2014/main" id="{34CB2532-4C98-BA76-369B-CE2FF10DB1D7}"/>
              </a:ext>
            </a:extLst>
          </p:cNvPr>
          <p:cNvSpPr>
            <a:spLocks noGrp="1"/>
          </p:cNvSpPr>
          <p:nvPr>
            <p:ph type="subTitle" idx="1" hasCustomPrompt="1"/>
          </p:nvPr>
        </p:nvSpPr>
        <p:spPr>
          <a:xfrm>
            <a:off x="1524000" y="3429000"/>
            <a:ext cx="9144000" cy="1440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2756C4A8-C072-0675-7A4E-57F843E77951}"/>
              </a:ext>
            </a:extLst>
          </p:cNvPr>
          <p:cNvSpPr>
            <a:spLocks noGrp="1"/>
          </p:cNvSpPr>
          <p:nvPr>
            <p:ph type="dt" sz="half" idx="10"/>
          </p:nvPr>
        </p:nvSpPr>
        <p:spPr/>
        <p:txBody>
          <a:bodyPr/>
          <a:lstStyle/>
          <a:p>
            <a:fld id="{E47C1D40-639A-4468-B5AA-B35F6F357341}" type="datetime1">
              <a:rPr lang="sv-SE" smtClean="0"/>
              <a:t>2024-05-16</a:t>
            </a:fld>
            <a:endParaRPr lang="sv-SE"/>
          </a:p>
        </p:txBody>
      </p:sp>
      <p:sp>
        <p:nvSpPr>
          <p:cNvPr id="5" name="Platshållare för sidfot 4">
            <a:extLst>
              <a:ext uri="{FF2B5EF4-FFF2-40B4-BE49-F238E27FC236}">
                <a16:creationId xmlns:a16="http://schemas.microsoft.com/office/drawing/2014/main" id="{A24DEC1B-241F-9498-D597-747AF297151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41EC771-122C-AEA4-361B-90D9FA1D0E12}"/>
              </a:ext>
            </a:extLst>
          </p:cNvPr>
          <p:cNvSpPr>
            <a:spLocks noGrp="1"/>
          </p:cNvSpPr>
          <p:nvPr>
            <p:ph type="sldNum" sz="quarter" idx="12"/>
          </p:nvPr>
        </p:nvSpPr>
        <p:spPr/>
        <p:txBody>
          <a:bodyPr/>
          <a:lstStyle/>
          <a:p>
            <a:fld id="{655E820F-A968-4FCB-8F7B-574C087D0881}" type="slidenum">
              <a:rPr lang="sv-SE" smtClean="0"/>
              <a:t>‹#›</a:t>
            </a:fld>
            <a:endParaRPr lang="sv-SE"/>
          </a:p>
        </p:txBody>
      </p:sp>
    </p:spTree>
    <p:extLst>
      <p:ext uri="{BB962C8B-B14F-4D97-AF65-F5344CB8AC3E}">
        <p14:creationId xmlns:p14="http://schemas.microsoft.com/office/powerpoint/2010/main" val="57290571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C5A2AE9-A914-E73C-84F4-C37CF9F7949F}"/>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8BD5DA4-4556-30BE-863B-CEC3C0919562}"/>
              </a:ext>
            </a:extLst>
          </p:cNvPr>
          <p:cNvSpPr>
            <a:spLocks noGrp="1"/>
          </p:cNvSpPr>
          <p:nvPr>
            <p:ph type="dt" sz="half" idx="10"/>
          </p:nvPr>
        </p:nvSpPr>
        <p:spPr/>
        <p:txBody>
          <a:bodyPr/>
          <a:lstStyle/>
          <a:p>
            <a:fld id="{5BF4ABC3-54B2-4AAB-BDDB-3AA839E49310}" type="datetime1">
              <a:rPr lang="sv-SE" smtClean="0"/>
              <a:t>2024-05-16</a:t>
            </a:fld>
            <a:endParaRPr lang="sv-SE"/>
          </a:p>
        </p:txBody>
      </p:sp>
      <p:sp>
        <p:nvSpPr>
          <p:cNvPr id="5" name="Platshållare för sidfot 4">
            <a:extLst>
              <a:ext uri="{FF2B5EF4-FFF2-40B4-BE49-F238E27FC236}">
                <a16:creationId xmlns:a16="http://schemas.microsoft.com/office/drawing/2014/main" id="{C1980EC4-4D11-EF83-B624-723DD2E7F9C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D784BC2-3A5E-A85F-9A43-F5C13756162D}"/>
              </a:ext>
            </a:extLst>
          </p:cNvPr>
          <p:cNvSpPr>
            <a:spLocks noGrp="1"/>
          </p:cNvSpPr>
          <p:nvPr>
            <p:ph type="sldNum" sz="quarter" idx="12"/>
          </p:nvPr>
        </p:nvSpPr>
        <p:spPr/>
        <p:txBody>
          <a:bodyPr/>
          <a:lstStyle/>
          <a:p>
            <a:fld id="{655E820F-A968-4FCB-8F7B-574C087D0881}" type="slidenum">
              <a:rPr lang="sv-SE" smtClean="0"/>
              <a:t>‹#›</a:t>
            </a:fld>
            <a:endParaRPr lang="sv-SE"/>
          </a:p>
        </p:txBody>
      </p:sp>
      <p:sp>
        <p:nvSpPr>
          <p:cNvPr id="2" name="Rubrik 1">
            <a:extLst>
              <a:ext uri="{FF2B5EF4-FFF2-40B4-BE49-F238E27FC236}">
                <a16:creationId xmlns:a16="http://schemas.microsoft.com/office/drawing/2014/main" id="{C7C419A8-2D83-94C4-22F9-CCA8E37DE669}"/>
              </a:ext>
            </a:extLst>
          </p:cNvPr>
          <p:cNvSpPr>
            <a:spLocks noGrp="1"/>
          </p:cNvSpPr>
          <p:nvPr>
            <p:ph type="title" hasCustomPrompt="1"/>
          </p:nvPr>
        </p:nvSpPr>
        <p:spPr/>
        <p:txBody>
          <a:bodyPr/>
          <a:lstStyle>
            <a:lvl1pPr>
              <a:defRPr/>
            </a:lvl1pPr>
          </a:lstStyle>
          <a:p>
            <a:r>
              <a:rPr lang="sv-SE" dirty="0"/>
              <a:t>Rubrik</a:t>
            </a:r>
          </a:p>
        </p:txBody>
      </p:sp>
    </p:spTree>
    <p:extLst>
      <p:ext uri="{BB962C8B-B14F-4D97-AF65-F5344CB8AC3E}">
        <p14:creationId xmlns:p14="http://schemas.microsoft.com/office/powerpoint/2010/main" val="3153976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D0A542-B440-F338-FC91-791758EA2322}"/>
              </a:ext>
            </a:extLst>
          </p:cNvPr>
          <p:cNvSpPr>
            <a:spLocks noGrp="1"/>
          </p:cNvSpPr>
          <p:nvPr>
            <p:ph type="title" hasCustomPrompt="1"/>
          </p:nvPr>
        </p:nvSpPr>
        <p:spPr>
          <a:xfrm>
            <a:off x="831850" y="1808163"/>
            <a:ext cx="10515600" cy="2754312"/>
          </a:xfrm>
        </p:spPr>
        <p:txBody>
          <a:bodyPr anchor="b">
            <a:normAutofit/>
          </a:bodyPr>
          <a:lstStyle>
            <a:lvl1pPr>
              <a:defRPr sz="4400"/>
            </a:lvl1pPr>
          </a:lstStyle>
          <a:p>
            <a:r>
              <a:rPr lang="sv-SE" dirty="0"/>
              <a:t>Avsnittsrubrik</a:t>
            </a:r>
          </a:p>
        </p:txBody>
      </p:sp>
      <p:sp>
        <p:nvSpPr>
          <p:cNvPr id="3" name="Platshållare för text 2">
            <a:extLst>
              <a:ext uri="{FF2B5EF4-FFF2-40B4-BE49-F238E27FC236}">
                <a16:creationId xmlns:a16="http://schemas.microsoft.com/office/drawing/2014/main" id="{42653A33-BB19-85CB-19CE-BAA414C4152B}"/>
              </a:ext>
            </a:extLst>
          </p:cNvPr>
          <p:cNvSpPr>
            <a:spLocks noGrp="1"/>
          </p:cNvSpPr>
          <p:nvPr>
            <p:ph type="body" idx="1" hasCustomPrompt="1"/>
          </p:nvPr>
        </p:nvSpPr>
        <p:spPr>
          <a:xfrm>
            <a:off x="831850" y="4589463"/>
            <a:ext cx="10515600" cy="13604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Underrubrik</a:t>
            </a:r>
          </a:p>
        </p:txBody>
      </p:sp>
      <p:sp>
        <p:nvSpPr>
          <p:cNvPr id="4" name="Platshållare för datum 3">
            <a:extLst>
              <a:ext uri="{FF2B5EF4-FFF2-40B4-BE49-F238E27FC236}">
                <a16:creationId xmlns:a16="http://schemas.microsoft.com/office/drawing/2014/main" id="{DCBD24B2-2C87-9FA6-511C-EEC14B3D7CA6}"/>
              </a:ext>
            </a:extLst>
          </p:cNvPr>
          <p:cNvSpPr>
            <a:spLocks noGrp="1"/>
          </p:cNvSpPr>
          <p:nvPr>
            <p:ph type="dt" sz="half" idx="10"/>
          </p:nvPr>
        </p:nvSpPr>
        <p:spPr/>
        <p:txBody>
          <a:bodyPr/>
          <a:lstStyle/>
          <a:p>
            <a:fld id="{3F63CB05-455A-4ADC-B8CE-1997C6EE2C6B}" type="datetime1">
              <a:rPr lang="sv-SE" smtClean="0"/>
              <a:t>2024-05-16</a:t>
            </a:fld>
            <a:endParaRPr lang="sv-SE"/>
          </a:p>
        </p:txBody>
      </p:sp>
      <p:sp>
        <p:nvSpPr>
          <p:cNvPr id="5" name="Platshållare för sidfot 4">
            <a:extLst>
              <a:ext uri="{FF2B5EF4-FFF2-40B4-BE49-F238E27FC236}">
                <a16:creationId xmlns:a16="http://schemas.microsoft.com/office/drawing/2014/main" id="{5EEA17A8-6586-3420-0322-EB938361B1E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0AD8F61-CE14-CCAB-AD29-AC37AB2359CA}"/>
              </a:ext>
            </a:extLst>
          </p:cNvPr>
          <p:cNvSpPr>
            <a:spLocks noGrp="1"/>
          </p:cNvSpPr>
          <p:nvPr>
            <p:ph type="sldNum" sz="quarter" idx="12"/>
          </p:nvPr>
        </p:nvSpPr>
        <p:spPr/>
        <p:txBody>
          <a:bodyPr/>
          <a:lstStyle/>
          <a:p>
            <a:fld id="{655E820F-A968-4FCB-8F7B-574C087D0881}" type="slidenum">
              <a:rPr lang="sv-SE" smtClean="0"/>
              <a:t>‹#›</a:t>
            </a:fld>
            <a:endParaRPr lang="sv-SE"/>
          </a:p>
        </p:txBody>
      </p:sp>
    </p:spTree>
    <p:extLst>
      <p:ext uri="{BB962C8B-B14F-4D97-AF65-F5344CB8AC3E}">
        <p14:creationId xmlns:p14="http://schemas.microsoft.com/office/powerpoint/2010/main" val="1485585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148E172-E5C0-B960-CF99-BA2F24B1F728}"/>
              </a:ext>
            </a:extLst>
          </p:cNvPr>
          <p:cNvSpPr>
            <a:spLocks noGrp="1"/>
          </p:cNvSpPr>
          <p:nvPr>
            <p:ph sz="half" idx="1"/>
          </p:nvPr>
        </p:nvSpPr>
        <p:spPr>
          <a:xfrm>
            <a:off x="838200" y="1825625"/>
            <a:ext cx="5149850" cy="41243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650C938-A335-D9FE-66C6-3614920D1629}"/>
              </a:ext>
            </a:extLst>
          </p:cNvPr>
          <p:cNvSpPr>
            <a:spLocks noGrp="1"/>
          </p:cNvSpPr>
          <p:nvPr>
            <p:ph sz="half" idx="2"/>
          </p:nvPr>
        </p:nvSpPr>
        <p:spPr>
          <a:xfrm>
            <a:off x="6203950" y="1825625"/>
            <a:ext cx="5149850" cy="41243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0069D903-BE80-16F0-2A19-1EE775F8FFC0}"/>
              </a:ext>
            </a:extLst>
          </p:cNvPr>
          <p:cNvSpPr>
            <a:spLocks noGrp="1"/>
          </p:cNvSpPr>
          <p:nvPr>
            <p:ph type="dt" sz="half" idx="10"/>
          </p:nvPr>
        </p:nvSpPr>
        <p:spPr/>
        <p:txBody>
          <a:bodyPr/>
          <a:lstStyle/>
          <a:p>
            <a:fld id="{39AB1295-B03C-4A78-9696-8348E63F0AF7}" type="datetime1">
              <a:rPr lang="sv-SE" smtClean="0"/>
              <a:t>2024-05-16</a:t>
            </a:fld>
            <a:endParaRPr lang="sv-SE"/>
          </a:p>
        </p:txBody>
      </p:sp>
      <p:sp>
        <p:nvSpPr>
          <p:cNvPr id="6" name="Platshållare för sidfot 5">
            <a:extLst>
              <a:ext uri="{FF2B5EF4-FFF2-40B4-BE49-F238E27FC236}">
                <a16:creationId xmlns:a16="http://schemas.microsoft.com/office/drawing/2014/main" id="{5651D3F1-B715-0CBE-BFEE-AE25724625E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D5F0009-7FAF-C64B-3DB8-0E1487539D62}"/>
              </a:ext>
            </a:extLst>
          </p:cNvPr>
          <p:cNvSpPr>
            <a:spLocks noGrp="1"/>
          </p:cNvSpPr>
          <p:nvPr>
            <p:ph type="sldNum" sz="quarter" idx="12"/>
          </p:nvPr>
        </p:nvSpPr>
        <p:spPr/>
        <p:txBody>
          <a:bodyPr/>
          <a:lstStyle/>
          <a:p>
            <a:fld id="{655E820F-A968-4FCB-8F7B-574C087D0881}" type="slidenum">
              <a:rPr lang="sv-SE" smtClean="0"/>
              <a:t>‹#›</a:t>
            </a:fld>
            <a:endParaRPr lang="sv-SE"/>
          </a:p>
        </p:txBody>
      </p:sp>
      <p:sp>
        <p:nvSpPr>
          <p:cNvPr id="2" name="Rubrik 1">
            <a:extLst>
              <a:ext uri="{FF2B5EF4-FFF2-40B4-BE49-F238E27FC236}">
                <a16:creationId xmlns:a16="http://schemas.microsoft.com/office/drawing/2014/main" id="{C1884FE7-0ECC-8328-387F-3F0FE35CE2DA}"/>
              </a:ext>
            </a:extLst>
          </p:cNvPr>
          <p:cNvSpPr>
            <a:spLocks noGrp="1"/>
          </p:cNvSpPr>
          <p:nvPr>
            <p:ph type="title" hasCustomPrompt="1"/>
          </p:nvPr>
        </p:nvSpPr>
        <p:spPr/>
        <p:txBody>
          <a:bodyPr/>
          <a:lstStyle>
            <a:lvl1pPr>
              <a:defRPr/>
            </a:lvl1pPr>
          </a:lstStyle>
          <a:p>
            <a:r>
              <a:rPr lang="sv-SE" dirty="0"/>
              <a:t>Rubrik</a:t>
            </a:r>
          </a:p>
        </p:txBody>
      </p:sp>
    </p:spTree>
    <p:extLst>
      <p:ext uri="{BB962C8B-B14F-4D97-AF65-F5344CB8AC3E}">
        <p14:creationId xmlns:p14="http://schemas.microsoft.com/office/powerpoint/2010/main" val="4255454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E854CC55-1FC0-F31A-F30C-84EF2304DA09}"/>
              </a:ext>
            </a:extLst>
          </p:cNvPr>
          <p:cNvSpPr>
            <a:spLocks noGrp="1"/>
          </p:cNvSpPr>
          <p:nvPr>
            <p:ph type="body" idx="1"/>
          </p:nvPr>
        </p:nvSpPr>
        <p:spPr>
          <a:xfrm>
            <a:off x="839789" y="1808163"/>
            <a:ext cx="5148262" cy="696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8AFDC81-BF50-0EA8-9D7E-6836E5128E18}"/>
              </a:ext>
            </a:extLst>
          </p:cNvPr>
          <p:cNvSpPr>
            <a:spLocks noGrp="1"/>
          </p:cNvSpPr>
          <p:nvPr>
            <p:ph sz="half" idx="2"/>
          </p:nvPr>
        </p:nvSpPr>
        <p:spPr>
          <a:xfrm>
            <a:off x="839789" y="2600325"/>
            <a:ext cx="5148262" cy="3349625"/>
          </a:xfrm>
        </p:spPr>
        <p:txBody>
          <a:bodyPr>
            <a:normAutofit/>
          </a:bodyPr>
          <a:lstStyle>
            <a:lvl1pPr>
              <a:defRPr sz="2400"/>
            </a:lvl1pPr>
            <a:lvl2pPr>
              <a:defRPr sz="2400"/>
            </a:lvl2pPr>
            <a:lvl3pPr>
              <a:defRPr sz="2400"/>
            </a:lvl3pPr>
            <a:lvl4pPr>
              <a:defRPr sz="2400"/>
            </a:lvl4pPr>
            <a:lvl5pPr>
              <a:defRPr sz="2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C305E0DE-9CF3-410C-C330-37F87BE7C369}"/>
              </a:ext>
            </a:extLst>
          </p:cNvPr>
          <p:cNvSpPr>
            <a:spLocks noGrp="1"/>
          </p:cNvSpPr>
          <p:nvPr>
            <p:ph type="body" sz="quarter" idx="3"/>
          </p:nvPr>
        </p:nvSpPr>
        <p:spPr>
          <a:xfrm>
            <a:off x="6203950" y="1808163"/>
            <a:ext cx="5151437" cy="696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14F56A1-FF4E-F478-4428-5FC4FFE453D6}"/>
              </a:ext>
            </a:extLst>
          </p:cNvPr>
          <p:cNvSpPr>
            <a:spLocks noGrp="1"/>
          </p:cNvSpPr>
          <p:nvPr>
            <p:ph sz="quarter" idx="4"/>
          </p:nvPr>
        </p:nvSpPr>
        <p:spPr>
          <a:xfrm>
            <a:off x="6203950" y="2600325"/>
            <a:ext cx="5151437" cy="3349625"/>
          </a:xfrm>
        </p:spPr>
        <p:txBody>
          <a:bodyPr>
            <a:normAutofit/>
          </a:bodyPr>
          <a:lstStyle>
            <a:lvl1pPr>
              <a:defRPr sz="2400"/>
            </a:lvl1pPr>
            <a:lvl2pPr>
              <a:defRPr sz="2400"/>
            </a:lvl2pPr>
            <a:lvl3pPr>
              <a:defRPr sz="2400"/>
            </a:lvl3pPr>
            <a:lvl4pPr>
              <a:defRPr sz="2400"/>
            </a:lvl4pPr>
            <a:lvl5pPr>
              <a:defRPr sz="2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5774DB09-23DB-7DD2-6CCA-C9898CCDB8AA}"/>
              </a:ext>
            </a:extLst>
          </p:cNvPr>
          <p:cNvSpPr>
            <a:spLocks noGrp="1"/>
          </p:cNvSpPr>
          <p:nvPr>
            <p:ph type="dt" sz="half" idx="10"/>
          </p:nvPr>
        </p:nvSpPr>
        <p:spPr/>
        <p:txBody>
          <a:bodyPr/>
          <a:lstStyle/>
          <a:p>
            <a:fld id="{C94A6839-D92F-4BD3-B2A9-A9BA506E9C5E}" type="datetime1">
              <a:rPr lang="sv-SE" smtClean="0"/>
              <a:t>2024-05-16</a:t>
            </a:fld>
            <a:endParaRPr lang="sv-SE"/>
          </a:p>
        </p:txBody>
      </p:sp>
      <p:sp>
        <p:nvSpPr>
          <p:cNvPr id="8" name="Platshållare för sidfot 7">
            <a:extLst>
              <a:ext uri="{FF2B5EF4-FFF2-40B4-BE49-F238E27FC236}">
                <a16:creationId xmlns:a16="http://schemas.microsoft.com/office/drawing/2014/main" id="{B6E14D96-FF0A-4BA8-6CD5-1D0A4B21973A}"/>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CAAB43C5-F26B-FD65-ABC4-E8CB7DFFEB45}"/>
              </a:ext>
            </a:extLst>
          </p:cNvPr>
          <p:cNvSpPr>
            <a:spLocks noGrp="1"/>
          </p:cNvSpPr>
          <p:nvPr>
            <p:ph type="sldNum" sz="quarter" idx="12"/>
          </p:nvPr>
        </p:nvSpPr>
        <p:spPr/>
        <p:txBody>
          <a:bodyPr/>
          <a:lstStyle/>
          <a:p>
            <a:fld id="{655E820F-A968-4FCB-8F7B-574C087D0881}" type="slidenum">
              <a:rPr lang="sv-SE" smtClean="0"/>
              <a:t>‹#›</a:t>
            </a:fld>
            <a:endParaRPr lang="sv-SE"/>
          </a:p>
        </p:txBody>
      </p:sp>
      <p:sp>
        <p:nvSpPr>
          <p:cNvPr id="2" name="Rubrik 1">
            <a:extLst>
              <a:ext uri="{FF2B5EF4-FFF2-40B4-BE49-F238E27FC236}">
                <a16:creationId xmlns:a16="http://schemas.microsoft.com/office/drawing/2014/main" id="{2E3B9D41-25B1-3443-0777-27952E5F98F0}"/>
              </a:ext>
            </a:extLst>
          </p:cNvPr>
          <p:cNvSpPr>
            <a:spLocks noGrp="1"/>
          </p:cNvSpPr>
          <p:nvPr>
            <p:ph type="title" hasCustomPrompt="1"/>
          </p:nvPr>
        </p:nvSpPr>
        <p:spPr/>
        <p:txBody>
          <a:bodyPr/>
          <a:lstStyle>
            <a:lvl1pPr>
              <a:defRPr/>
            </a:lvl1pPr>
          </a:lstStyle>
          <a:p>
            <a:r>
              <a:rPr lang="sv-SE" dirty="0"/>
              <a:t>Rubrik</a:t>
            </a:r>
          </a:p>
        </p:txBody>
      </p:sp>
    </p:spTree>
    <p:extLst>
      <p:ext uri="{BB962C8B-B14F-4D97-AF65-F5344CB8AC3E}">
        <p14:creationId xmlns:p14="http://schemas.microsoft.com/office/powerpoint/2010/main" val="969967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4EE1F3A-8AC5-C62F-420E-C61CE7D62481}"/>
              </a:ext>
            </a:extLst>
          </p:cNvPr>
          <p:cNvSpPr>
            <a:spLocks noGrp="1"/>
          </p:cNvSpPr>
          <p:nvPr>
            <p:ph type="dt" sz="half" idx="10"/>
          </p:nvPr>
        </p:nvSpPr>
        <p:spPr/>
        <p:txBody>
          <a:bodyPr/>
          <a:lstStyle/>
          <a:p>
            <a:fld id="{85AF55AE-2B2F-400E-9612-CCE462099738}" type="datetime1">
              <a:rPr lang="sv-SE" smtClean="0"/>
              <a:t>2024-05-16</a:t>
            </a:fld>
            <a:endParaRPr lang="sv-SE"/>
          </a:p>
        </p:txBody>
      </p:sp>
      <p:sp>
        <p:nvSpPr>
          <p:cNvPr id="4" name="Platshållare för sidfot 3">
            <a:extLst>
              <a:ext uri="{FF2B5EF4-FFF2-40B4-BE49-F238E27FC236}">
                <a16:creationId xmlns:a16="http://schemas.microsoft.com/office/drawing/2014/main" id="{96443C24-F7E7-D15C-52DD-E912C0C1682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26908986-82F6-E731-6676-4274D8509288}"/>
              </a:ext>
            </a:extLst>
          </p:cNvPr>
          <p:cNvSpPr>
            <a:spLocks noGrp="1"/>
          </p:cNvSpPr>
          <p:nvPr>
            <p:ph type="sldNum" sz="quarter" idx="12"/>
          </p:nvPr>
        </p:nvSpPr>
        <p:spPr/>
        <p:txBody>
          <a:bodyPr/>
          <a:lstStyle/>
          <a:p>
            <a:fld id="{655E820F-A968-4FCB-8F7B-574C087D0881}" type="slidenum">
              <a:rPr lang="sv-SE" smtClean="0"/>
              <a:t>‹#›</a:t>
            </a:fld>
            <a:endParaRPr lang="sv-SE"/>
          </a:p>
        </p:txBody>
      </p:sp>
      <p:sp>
        <p:nvSpPr>
          <p:cNvPr id="2" name="Rubrik 1">
            <a:extLst>
              <a:ext uri="{FF2B5EF4-FFF2-40B4-BE49-F238E27FC236}">
                <a16:creationId xmlns:a16="http://schemas.microsoft.com/office/drawing/2014/main" id="{E2E4D319-F5B2-640F-CD1C-F07EB7FAF0A6}"/>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050756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6533111-DD6A-51B6-CCA7-0650BD020E42}"/>
              </a:ext>
            </a:extLst>
          </p:cNvPr>
          <p:cNvSpPr>
            <a:spLocks noGrp="1"/>
          </p:cNvSpPr>
          <p:nvPr>
            <p:ph type="dt" sz="half" idx="10"/>
          </p:nvPr>
        </p:nvSpPr>
        <p:spPr/>
        <p:txBody>
          <a:bodyPr/>
          <a:lstStyle/>
          <a:p>
            <a:fld id="{8C5902A6-0531-42A3-83FC-DD42D9FA439F}" type="datetime1">
              <a:rPr lang="sv-SE" smtClean="0"/>
              <a:t>2024-05-16</a:t>
            </a:fld>
            <a:endParaRPr lang="sv-SE"/>
          </a:p>
        </p:txBody>
      </p:sp>
      <p:sp>
        <p:nvSpPr>
          <p:cNvPr id="3" name="Platshållare för sidfot 2">
            <a:extLst>
              <a:ext uri="{FF2B5EF4-FFF2-40B4-BE49-F238E27FC236}">
                <a16:creationId xmlns:a16="http://schemas.microsoft.com/office/drawing/2014/main" id="{1289DFC0-073F-75EA-44BE-0B5DAC0BFB1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C3A1E7-07C9-80DB-8961-E7E02C774A4C}"/>
              </a:ext>
            </a:extLst>
          </p:cNvPr>
          <p:cNvSpPr>
            <a:spLocks noGrp="1"/>
          </p:cNvSpPr>
          <p:nvPr>
            <p:ph type="sldNum" sz="quarter" idx="12"/>
          </p:nvPr>
        </p:nvSpPr>
        <p:spPr/>
        <p:txBody>
          <a:bodyPr/>
          <a:lstStyle/>
          <a:p>
            <a:fld id="{655E820F-A968-4FCB-8F7B-574C087D0881}" type="slidenum">
              <a:rPr lang="sv-SE" smtClean="0"/>
              <a:t>‹#›</a:t>
            </a:fld>
            <a:endParaRPr lang="sv-SE"/>
          </a:p>
        </p:txBody>
      </p:sp>
    </p:spTree>
    <p:extLst>
      <p:ext uri="{BB962C8B-B14F-4D97-AF65-F5344CB8AC3E}">
        <p14:creationId xmlns:p14="http://schemas.microsoft.com/office/powerpoint/2010/main" val="2161827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69345F-4A81-505E-8B43-B5A7A256BF1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89F3820-C4F1-8999-FC03-28630681D69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5ECDBA3-D81D-5E10-6DC8-BB027D5ADD31}"/>
              </a:ext>
            </a:extLst>
          </p:cNvPr>
          <p:cNvSpPr>
            <a:spLocks noGrp="1"/>
          </p:cNvSpPr>
          <p:nvPr>
            <p:ph type="dt" sz="half" idx="10"/>
          </p:nvPr>
        </p:nvSpPr>
        <p:spPr/>
        <p:txBody>
          <a:bodyPr/>
          <a:lstStyle/>
          <a:p>
            <a:fld id="{0D0FC057-942B-4169-AD15-C6B83D02C09E}" type="datetimeFigureOut">
              <a:rPr lang="sv-SE" smtClean="0"/>
              <a:t>2024-05-16</a:t>
            </a:fld>
            <a:endParaRPr lang="sv-SE"/>
          </a:p>
        </p:txBody>
      </p:sp>
      <p:sp>
        <p:nvSpPr>
          <p:cNvPr id="5" name="Platshållare för sidfot 4">
            <a:extLst>
              <a:ext uri="{FF2B5EF4-FFF2-40B4-BE49-F238E27FC236}">
                <a16:creationId xmlns:a16="http://schemas.microsoft.com/office/drawing/2014/main" id="{E88E22C0-164A-61A2-30F4-54AA82C2E8A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700B043-EF92-BBBF-7AF5-B0F8ACDC67DF}"/>
              </a:ext>
            </a:extLst>
          </p:cNvPr>
          <p:cNvSpPr>
            <a:spLocks noGrp="1"/>
          </p:cNvSpPr>
          <p:nvPr>
            <p:ph type="sldNum" sz="quarter" idx="12"/>
          </p:nvPr>
        </p:nvSpPr>
        <p:spPr/>
        <p:txBody>
          <a:bodyPr/>
          <a:lstStyle/>
          <a:p>
            <a:fld id="{3934322F-CEC2-4DB0-BE30-57A8D815CBBE}" type="slidenum">
              <a:rPr lang="sv-SE" smtClean="0"/>
              <a:t>‹#›</a:t>
            </a:fld>
            <a:endParaRPr lang="sv-SE"/>
          </a:p>
        </p:txBody>
      </p:sp>
    </p:spTree>
    <p:extLst>
      <p:ext uri="{BB962C8B-B14F-4D97-AF65-F5344CB8AC3E}">
        <p14:creationId xmlns:p14="http://schemas.microsoft.com/office/powerpoint/2010/main" val="1172498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 innehåll + bi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C830CB73-8785-0C8D-C4D5-BC048706DD12}"/>
              </a:ext>
            </a:extLst>
          </p:cNvPr>
          <p:cNvSpPr>
            <a:spLocks noGrp="1"/>
          </p:cNvSpPr>
          <p:nvPr>
            <p:ph idx="1"/>
          </p:nvPr>
        </p:nvSpPr>
        <p:spPr>
          <a:xfrm>
            <a:off x="838200" y="1825624"/>
            <a:ext cx="5149850" cy="41243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519C6034-52F3-0B17-F748-27D9471B0E81}"/>
              </a:ext>
            </a:extLst>
          </p:cNvPr>
          <p:cNvSpPr>
            <a:spLocks noGrp="1"/>
          </p:cNvSpPr>
          <p:nvPr>
            <p:ph type="dt" sz="half" idx="10"/>
          </p:nvPr>
        </p:nvSpPr>
        <p:spPr/>
        <p:txBody>
          <a:bodyPr/>
          <a:lstStyle/>
          <a:p>
            <a:fld id="{5A214CB5-2090-4D47-B90A-E443BFF6ABAA}" type="datetime1">
              <a:rPr lang="sv-SE" smtClean="0"/>
              <a:t>2024-05-16</a:t>
            </a:fld>
            <a:endParaRPr lang="sv-SE"/>
          </a:p>
        </p:txBody>
      </p:sp>
      <p:sp>
        <p:nvSpPr>
          <p:cNvPr id="6" name="Platshållare för sidfot 5">
            <a:extLst>
              <a:ext uri="{FF2B5EF4-FFF2-40B4-BE49-F238E27FC236}">
                <a16:creationId xmlns:a16="http://schemas.microsoft.com/office/drawing/2014/main" id="{9A1643B3-93C5-F13A-17DB-351B6E64717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8DD480A-212E-A77F-68A4-1062C0DA2C3F}"/>
              </a:ext>
            </a:extLst>
          </p:cNvPr>
          <p:cNvSpPr>
            <a:spLocks noGrp="1"/>
          </p:cNvSpPr>
          <p:nvPr>
            <p:ph type="sldNum" sz="quarter" idx="12"/>
          </p:nvPr>
        </p:nvSpPr>
        <p:spPr/>
        <p:txBody>
          <a:bodyPr/>
          <a:lstStyle/>
          <a:p>
            <a:fld id="{655E820F-A968-4FCB-8F7B-574C087D0881}" type="slidenum">
              <a:rPr lang="sv-SE" smtClean="0"/>
              <a:t>‹#›</a:t>
            </a:fld>
            <a:endParaRPr lang="sv-SE"/>
          </a:p>
        </p:txBody>
      </p:sp>
      <p:sp>
        <p:nvSpPr>
          <p:cNvPr id="10" name="Platshållare för bild 9">
            <a:extLst>
              <a:ext uri="{FF2B5EF4-FFF2-40B4-BE49-F238E27FC236}">
                <a16:creationId xmlns:a16="http://schemas.microsoft.com/office/drawing/2014/main" id="{2CD99249-45DF-8617-CA30-D0EE526DDEC0}"/>
              </a:ext>
            </a:extLst>
          </p:cNvPr>
          <p:cNvSpPr>
            <a:spLocks noGrp="1"/>
          </p:cNvSpPr>
          <p:nvPr>
            <p:ph type="pic" sz="quarter" idx="13"/>
          </p:nvPr>
        </p:nvSpPr>
        <p:spPr bwMode="ltGray">
          <a:xfrm>
            <a:off x="6096000" y="0"/>
            <a:ext cx="6096000" cy="6296400"/>
          </a:xfrm>
          <a:solidFill>
            <a:schemeClr val="bg2"/>
          </a:solidFill>
        </p:spPr>
        <p:txBody>
          <a:bodyPr>
            <a:normAutofit/>
          </a:bodyPr>
          <a:lstStyle>
            <a:lvl1pPr marL="0" indent="0">
              <a:buNone/>
              <a:defRPr sz="1800"/>
            </a:lvl1pPr>
          </a:lstStyle>
          <a:p>
            <a:r>
              <a:rPr lang="sv-SE"/>
              <a:t>Klicka på ikonen för att lägga till en bild</a:t>
            </a:r>
          </a:p>
        </p:txBody>
      </p:sp>
      <p:sp>
        <p:nvSpPr>
          <p:cNvPr id="2" name="Rubrik 1">
            <a:extLst>
              <a:ext uri="{FF2B5EF4-FFF2-40B4-BE49-F238E27FC236}">
                <a16:creationId xmlns:a16="http://schemas.microsoft.com/office/drawing/2014/main" id="{B2765E51-578E-9198-1040-FAD289489F76}"/>
              </a:ext>
            </a:extLst>
          </p:cNvPr>
          <p:cNvSpPr>
            <a:spLocks noGrp="1"/>
          </p:cNvSpPr>
          <p:nvPr>
            <p:ph type="title" hasCustomPrompt="1"/>
          </p:nvPr>
        </p:nvSpPr>
        <p:spPr>
          <a:xfrm>
            <a:off x="838200" y="368299"/>
            <a:ext cx="5149850" cy="1084264"/>
          </a:xfrm>
        </p:spPr>
        <p:txBody>
          <a:bodyPr/>
          <a:lstStyle>
            <a:lvl1pPr>
              <a:defRPr/>
            </a:lvl1pPr>
          </a:lstStyle>
          <a:p>
            <a:r>
              <a:rPr lang="sv-SE" dirty="0"/>
              <a:t>Rubrik</a:t>
            </a:r>
          </a:p>
        </p:txBody>
      </p:sp>
    </p:spTree>
    <p:extLst>
      <p:ext uri="{BB962C8B-B14F-4D97-AF65-F5344CB8AC3E}">
        <p14:creationId xmlns:p14="http://schemas.microsoft.com/office/powerpoint/2010/main" val="3072080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498891-5E3E-DC34-7670-A00D5EE545FA}"/>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7F2B0A9E-D648-6F7A-A71A-4DBCC663DC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5EB9B64E-0188-14CA-4967-3B90CDF1FF9F}"/>
              </a:ext>
            </a:extLst>
          </p:cNvPr>
          <p:cNvSpPr>
            <a:spLocks noGrp="1"/>
          </p:cNvSpPr>
          <p:nvPr>
            <p:ph type="dt" sz="half" idx="10"/>
          </p:nvPr>
        </p:nvSpPr>
        <p:spPr/>
        <p:txBody>
          <a:bodyPr/>
          <a:lstStyle/>
          <a:p>
            <a:fld id="{0D0FC057-942B-4169-AD15-C6B83D02C09E}" type="datetimeFigureOut">
              <a:rPr lang="sv-SE" smtClean="0"/>
              <a:t>2024-05-16</a:t>
            </a:fld>
            <a:endParaRPr lang="sv-SE"/>
          </a:p>
        </p:txBody>
      </p:sp>
      <p:sp>
        <p:nvSpPr>
          <p:cNvPr id="5" name="Platshållare för sidfot 4">
            <a:extLst>
              <a:ext uri="{FF2B5EF4-FFF2-40B4-BE49-F238E27FC236}">
                <a16:creationId xmlns:a16="http://schemas.microsoft.com/office/drawing/2014/main" id="{D2395AA2-2623-0AFE-4F03-38028A143D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ACE7620-22D1-EC74-9F2C-0D4C1A2B14C7}"/>
              </a:ext>
            </a:extLst>
          </p:cNvPr>
          <p:cNvSpPr>
            <a:spLocks noGrp="1"/>
          </p:cNvSpPr>
          <p:nvPr>
            <p:ph type="sldNum" sz="quarter" idx="12"/>
          </p:nvPr>
        </p:nvSpPr>
        <p:spPr/>
        <p:txBody>
          <a:bodyPr/>
          <a:lstStyle/>
          <a:p>
            <a:fld id="{3934322F-CEC2-4DB0-BE30-57A8D815CBBE}" type="slidenum">
              <a:rPr lang="sv-SE" smtClean="0"/>
              <a:t>‹#›</a:t>
            </a:fld>
            <a:endParaRPr lang="sv-SE"/>
          </a:p>
        </p:txBody>
      </p:sp>
    </p:spTree>
    <p:extLst>
      <p:ext uri="{BB962C8B-B14F-4D97-AF65-F5344CB8AC3E}">
        <p14:creationId xmlns:p14="http://schemas.microsoft.com/office/powerpoint/2010/main" val="2071869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03C24A-59A8-0AEB-7589-2C46D54B1F5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B83DDA3-F6C2-D54C-D87E-CBEF7453D8D8}"/>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8D8837F0-F872-C954-AAD8-9CC2F7FA0330}"/>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2D7CA85-F1ED-B344-BA03-66729DDC21D3}"/>
              </a:ext>
            </a:extLst>
          </p:cNvPr>
          <p:cNvSpPr>
            <a:spLocks noGrp="1"/>
          </p:cNvSpPr>
          <p:nvPr>
            <p:ph type="dt" sz="half" idx="10"/>
          </p:nvPr>
        </p:nvSpPr>
        <p:spPr/>
        <p:txBody>
          <a:bodyPr/>
          <a:lstStyle/>
          <a:p>
            <a:fld id="{0D0FC057-942B-4169-AD15-C6B83D02C09E}" type="datetimeFigureOut">
              <a:rPr lang="sv-SE" smtClean="0"/>
              <a:t>2024-05-16</a:t>
            </a:fld>
            <a:endParaRPr lang="sv-SE"/>
          </a:p>
        </p:txBody>
      </p:sp>
      <p:sp>
        <p:nvSpPr>
          <p:cNvPr id="6" name="Platshållare för sidfot 5">
            <a:extLst>
              <a:ext uri="{FF2B5EF4-FFF2-40B4-BE49-F238E27FC236}">
                <a16:creationId xmlns:a16="http://schemas.microsoft.com/office/drawing/2014/main" id="{FF7FAE6E-2A15-9724-E0C8-00B5DE89B4E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E18E710-BAAD-CB2D-B4E0-461955938150}"/>
              </a:ext>
            </a:extLst>
          </p:cNvPr>
          <p:cNvSpPr>
            <a:spLocks noGrp="1"/>
          </p:cNvSpPr>
          <p:nvPr>
            <p:ph type="sldNum" sz="quarter" idx="12"/>
          </p:nvPr>
        </p:nvSpPr>
        <p:spPr/>
        <p:txBody>
          <a:bodyPr/>
          <a:lstStyle/>
          <a:p>
            <a:fld id="{3934322F-CEC2-4DB0-BE30-57A8D815CBBE}" type="slidenum">
              <a:rPr lang="sv-SE" smtClean="0"/>
              <a:t>‹#›</a:t>
            </a:fld>
            <a:endParaRPr lang="sv-SE"/>
          </a:p>
        </p:txBody>
      </p:sp>
    </p:spTree>
    <p:extLst>
      <p:ext uri="{BB962C8B-B14F-4D97-AF65-F5344CB8AC3E}">
        <p14:creationId xmlns:p14="http://schemas.microsoft.com/office/powerpoint/2010/main" val="3214381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0598CF-0F48-7129-E13A-B1142436DBEC}"/>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9651E91-AB1D-59F8-A699-7BFB1445B0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1480E06-9765-5D68-68B4-828DD31C2FBD}"/>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66F3C3B2-1A79-A780-B6C1-969639C06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48F12FB6-DFD4-E45C-FBE8-D3149FCC233C}"/>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717D51F-EB54-B7A4-A1F2-17DABEC4E610}"/>
              </a:ext>
            </a:extLst>
          </p:cNvPr>
          <p:cNvSpPr>
            <a:spLocks noGrp="1"/>
          </p:cNvSpPr>
          <p:nvPr>
            <p:ph type="dt" sz="half" idx="10"/>
          </p:nvPr>
        </p:nvSpPr>
        <p:spPr/>
        <p:txBody>
          <a:bodyPr/>
          <a:lstStyle/>
          <a:p>
            <a:fld id="{0D0FC057-942B-4169-AD15-C6B83D02C09E}" type="datetimeFigureOut">
              <a:rPr lang="sv-SE" smtClean="0"/>
              <a:t>2024-05-16</a:t>
            </a:fld>
            <a:endParaRPr lang="sv-SE"/>
          </a:p>
        </p:txBody>
      </p:sp>
      <p:sp>
        <p:nvSpPr>
          <p:cNvPr id="8" name="Platshållare för sidfot 7">
            <a:extLst>
              <a:ext uri="{FF2B5EF4-FFF2-40B4-BE49-F238E27FC236}">
                <a16:creationId xmlns:a16="http://schemas.microsoft.com/office/drawing/2014/main" id="{0F705BE1-8450-FA82-A2DD-A27A713ED8FC}"/>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705714A8-7ED2-5050-A366-0973824DAECF}"/>
              </a:ext>
            </a:extLst>
          </p:cNvPr>
          <p:cNvSpPr>
            <a:spLocks noGrp="1"/>
          </p:cNvSpPr>
          <p:nvPr>
            <p:ph type="sldNum" sz="quarter" idx="12"/>
          </p:nvPr>
        </p:nvSpPr>
        <p:spPr/>
        <p:txBody>
          <a:bodyPr/>
          <a:lstStyle/>
          <a:p>
            <a:fld id="{3934322F-CEC2-4DB0-BE30-57A8D815CBBE}" type="slidenum">
              <a:rPr lang="sv-SE" smtClean="0"/>
              <a:t>‹#›</a:t>
            </a:fld>
            <a:endParaRPr lang="sv-SE"/>
          </a:p>
        </p:txBody>
      </p:sp>
    </p:spTree>
    <p:extLst>
      <p:ext uri="{BB962C8B-B14F-4D97-AF65-F5344CB8AC3E}">
        <p14:creationId xmlns:p14="http://schemas.microsoft.com/office/powerpoint/2010/main" val="1070599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65472D-F43B-2521-F9BF-A0EC885082D3}"/>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DEEA8080-6293-EC9D-9DF5-F13CC20EAC41}"/>
              </a:ext>
            </a:extLst>
          </p:cNvPr>
          <p:cNvSpPr>
            <a:spLocks noGrp="1"/>
          </p:cNvSpPr>
          <p:nvPr>
            <p:ph type="dt" sz="half" idx="10"/>
          </p:nvPr>
        </p:nvSpPr>
        <p:spPr/>
        <p:txBody>
          <a:bodyPr/>
          <a:lstStyle/>
          <a:p>
            <a:fld id="{0D0FC057-942B-4169-AD15-C6B83D02C09E}" type="datetimeFigureOut">
              <a:rPr lang="sv-SE" smtClean="0"/>
              <a:t>2024-05-16</a:t>
            </a:fld>
            <a:endParaRPr lang="sv-SE"/>
          </a:p>
        </p:txBody>
      </p:sp>
      <p:sp>
        <p:nvSpPr>
          <p:cNvPr id="4" name="Platshållare för sidfot 3">
            <a:extLst>
              <a:ext uri="{FF2B5EF4-FFF2-40B4-BE49-F238E27FC236}">
                <a16:creationId xmlns:a16="http://schemas.microsoft.com/office/drawing/2014/main" id="{EEAF3469-6576-2122-19DB-7127D0E05EE5}"/>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6F0F2A6-AB86-D145-7AB8-411BB4E0AB3C}"/>
              </a:ext>
            </a:extLst>
          </p:cNvPr>
          <p:cNvSpPr>
            <a:spLocks noGrp="1"/>
          </p:cNvSpPr>
          <p:nvPr>
            <p:ph type="sldNum" sz="quarter" idx="12"/>
          </p:nvPr>
        </p:nvSpPr>
        <p:spPr/>
        <p:txBody>
          <a:bodyPr/>
          <a:lstStyle/>
          <a:p>
            <a:fld id="{3934322F-CEC2-4DB0-BE30-57A8D815CBBE}" type="slidenum">
              <a:rPr lang="sv-SE" smtClean="0"/>
              <a:t>‹#›</a:t>
            </a:fld>
            <a:endParaRPr lang="sv-SE"/>
          </a:p>
        </p:txBody>
      </p:sp>
    </p:spTree>
    <p:extLst>
      <p:ext uri="{BB962C8B-B14F-4D97-AF65-F5344CB8AC3E}">
        <p14:creationId xmlns:p14="http://schemas.microsoft.com/office/powerpoint/2010/main" val="1674748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53C17B9-D067-EC01-D9F4-2A813EB9AE33}"/>
              </a:ext>
            </a:extLst>
          </p:cNvPr>
          <p:cNvSpPr>
            <a:spLocks noGrp="1"/>
          </p:cNvSpPr>
          <p:nvPr>
            <p:ph type="dt" sz="half" idx="10"/>
          </p:nvPr>
        </p:nvSpPr>
        <p:spPr/>
        <p:txBody>
          <a:bodyPr/>
          <a:lstStyle/>
          <a:p>
            <a:fld id="{0D0FC057-942B-4169-AD15-C6B83D02C09E}" type="datetimeFigureOut">
              <a:rPr lang="sv-SE" smtClean="0"/>
              <a:t>2024-05-16</a:t>
            </a:fld>
            <a:endParaRPr lang="sv-SE"/>
          </a:p>
        </p:txBody>
      </p:sp>
      <p:sp>
        <p:nvSpPr>
          <p:cNvPr id="3" name="Platshållare för sidfot 2">
            <a:extLst>
              <a:ext uri="{FF2B5EF4-FFF2-40B4-BE49-F238E27FC236}">
                <a16:creationId xmlns:a16="http://schemas.microsoft.com/office/drawing/2014/main" id="{A8880129-E8A2-9285-D7F5-A553B946C34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11A9039A-86A1-7752-8E74-12E8F6ED944D}"/>
              </a:ext>
            </a:extLst>
          </p:cNvPr>
          <p:cNvSpPr>
            <a:spLocks noGrp="1"/>
          </p:cNvSpPr>
          <p:nvPr>
            <p:ph type="sldNum" sz="quarter" idx="12"/>
          </p:nvPr>
        </p:nvSpPr>
        <p:spPr/>
        <p:txBody>
          <a:bodyPr/>
          <a:lstStyle/>
          <a:p>
            <a:fld id="{3934322F-CEC2-4DB0-BE30-57A8D815CBBE}" type="slidenum">
              <a:rPr lang="sv-SE" smtClean="0"/>
              <a:t>‹#›</a:t>
            </a:fld>
            <a:endParaRPr lang="sv-SE"/>
          </a:p>
        </p:txBody>
      </p:sp>
    </p:spTree>
    <p:extLst>
      <p:ext uri="{BB962C8B-B14F-4D97-AF65-F5344CB8AC3E}">
        <p14:creationId xmlns:p14="http://schemas.microsoft.com/office/powerpoint/2010/main" val="895507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15C745-CCDF-411F-776A-20708432C70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7CE26C1-0BFA-4BF9-8B9A-60B4676EE5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C341D09-9B2A-7D0F-DCA0-5A11EE47A1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D19B449-C950-52DC-63F6-41EE08A7B137}"/>
              </a:ext>
            </a:extLst>
          </p:cNvPr>
          <p:cNvSpPr>
            <a:spLocks noGrp="1"/>
          </p:cNvSpPr>
          <p:nvPr>
            <p:ph type="dt" sz="half" idx="10"/>
          </p:nvPr>
        </p:nvSpPr>
        <p:spPr/>
        <p:txBody>
          <a:bodyPr/>
          <a:lstStyle/>
          <a:p>
            <a:fld id="{0D0FC057-942B-4169-AD15-C6B83D02C09E}" type="datetimeFigureOut">
              <a:rPr lang="sv-SE" smtClean="0"/>
              <a:t>2024-05-16</a:t>
            </a:fld>
            <a:endParaRPr lang="sv-SE"/>
          </a:p>
        </p:txBody>
      </p:sp>
      <p:sp>
        <p:nvSpPr>
          <p:cNvPr id="6" name="Platshållare för sidfot 5">
            <a:extLst>
              <a:ext uri="{FF2B5EF4-FFF2-40B4-BE49-F238E27FC236}">
                <a16:creationId xmlns:a16="http://schemas.microsoft.com/office/drawing/2014/main" id="{3403948E-6D0A-7FF3-F7CD-1DBD0A8AAF8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0A2E1B8-81CF-22B3-43DC-B6DF9E8E13B8}"/>
              </a:ext>
            </a:extLst>
          </p:cNvPr>
          <p:cNvSpPr>
            <a:spLocks noGrp="1"/>
          </p:cNvSpPr>
          <p:nvPr>
            <p:ph type="sldNum" sz="quarter" idx="12"/>
          </p:nvPr>
        </p:nvSpPr>
        <p:spPr/>
        <p:txBody>
          <a:bodyPr/>
          <a:lstStyle/>
          <a:p>
            <a:fld id="{3934322F-CEC2-4DB0-BE30-57A8D815CBBE}" type="slidenum">
              <a:rPr lang="sv-SE" smtClean="0"/>
              <a:t>‹#›</a:t>
            </a:fld>
            <a:endParaRPr lang="sv-SE"/>
          </a:p>
        </p:txBody>
      </p:sp>
    </p:spTree>
    <p:extLst>
      <p:ext uri="{BB962C8B-B14F-4D97-AF65-F5344CB8AC3E}">
        <p14:creationId xmlns:p14="http://schemas.microsoft.com/office/powerpoint/2010/main" val="2202332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7C2F81-EC09-D5C7-CE5A-A1E1A6056DE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D5BCC8DC-011F-AFA2-4B17-3C888D78B4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DF10797E-D944-7801-B34F-BF96665FFC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D14AD1B-BF1C-3994-0BF6-06ACD8D4B052}"/>
              </a:ext>
            </a:extLst>
          </p:cNvPr>
          <p:cNvSpPr>
            <a:spLocks noGrp="1"/>
          </p:cNvSpPr>
          <p:nvPr>
            <p:ph type="dt" sz="half" idx="10"/>
          </p:nvPr>
        </p:nvSpPr>
        <p:spPr/>
        <p:txBody>
          <a:bodyPr/>
          <a:lstStyle/>
          <a:p>
            <a:fld id="{0D0FC057-942B-4169-AD15-C6B83D02C09E}" type="datetimeFigureOut">
              <a:rPr lang="sv-SE" smtClean="0"/>
              <a:t>2024-05-16</a:t>
            </a:fld>
            <a:endParaRPr lang="sv-SE"/>
          </a:p>
        </p:txBody>
      </p:sp>
      <p:sp>
        <p:nvSpPr>
          <p:cNvPr id="6" name="Platshållare för sidfot 5">
            <a:extLst>
              <a:ext uri="{FF2B5EF4-FFF2-40B4-BE49-F238E27FC236}">
                <a16:creationId xmlns:a16="http://schemas.microsoft.com/office/drawing/2014/main" id="{CF214303-166E-8964-293F-FCC02DF9460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5C3AC6C-5459-43E2-2297-5163B8DAD747}"/>
              </a:ext>
            </a:extLst>
          </p:cNvPr>
          <p:cNvSpPr>
            <a:spLocks noGrp="1"/>
          </p:cNvSpPr>
          <p:nvPr>
            <p:ph type="sldNum" sz="quarter" idx="12"/>
          </p:nvPr>
        </p:nvSpPr>
        <p:spPr/>
        <p:txBody>
          <a:bodyPr/>
          <a:lstStyle/>
          <a:p>
            <a:fld id="{3934322F-CEC2-4DB0-BE30-57A8D815CBBE}" type="slidenum">
              <a:rPr lang="sv-SE" smtClean="0"/>
              <a:t>‹#›</a:t>
            </a:fld>
            <a:endParaRPr lang="sv-SE"/>
          </a:p>
        </p:txBody>
      </p:sp>
    </p:spTree>
    <p:extLst>
      <p:ext uri="{BB962C8B-B14F-4D97-AF65-F5344CB8AC3E}">
        <p14:creationId xmlns:p14="http://schemas.microsoft.com/office/powerpoint/2010/main" val="3671438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sv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290F307-AF19-06B2-0EE7-9CD41A2753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56AF1A3-C1E0-DA5A-B065-0CB8E9DEB3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3C793EF-0AE0-8343-99C5-98C36621AD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0FC057-942B-4169-AD15-C6B83D02C09E}" type="datetimeFigureOut">
              <a:rPr lang="sv-SE" smtClean="0"/>
              <a:t>2024-05-16</a:t>
            </a:fld>
            <a:endParaRPr lang="sv-SE"/>
          </a:p>
        </p:txBody>
      </p:sp>
      <p:sp>
        <p:nvSpPr>
          <p:cNvPr id="5" name="Platshållare för sidfot 4">
            <a:extLst>
              <a:ext uri="{FF2B5EF4-FFF2-40B4-BE49-F238E27FC236}">
                <a16:creationId xmlns:a16="http://schemas.microsoft.com/office/drawing/2014/main" id="{B62DDD1B-6711-C014-90FE-EC81CB8EFC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2C7CBB5A-CEF3-7F5A-D414-468FC1466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4322F-CEC2-4DB0-BE30-57A8D815CBBE}" type="slidenum">
              <a:rPr lang="sv-SE" smtClean="0"/>
              <a:t>‹#›</a:t>
            </a:fld>
            <a:endParaRPr lang="sv-SE"/>
          </a:p>
        </p:txBody>
      </p:sp>
    </p:spTree>
    <p:extLst>
      <p:ext uri="{BB962C8B-B14F-4D97-AF65-F5344CB8AC3E}">
        <p14:creationId xmlns:p14="http://schemas.microsoft.com/office/powerpoint/2010/main" val="2205876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1A8378E-E4ED-D587-A637-78C4ED66A552}"/>
              </a:ext>
            </a:extLst>
          </p:cNvPr>
          <p:cNvSpPr>
            <a:spLocks noGrp="1"/>
          </p:cNvSpPr>
          <p:nvPr>
            <p:ph type="title"/>
          </p:nvPr>
        </p:nvSpPr>
        <p:spPr>
          <a:xfrm>
            <a:off x="838200" y="368299"/>
            <a:ext cx="10515600" cy="1084264"/>
          </a:xfrm>
          <a:prstGeom prst="rect">
            <a:avLst/>
          </a:prstGeom>
        </p:spPr>
        <p:txBody>
          <a:bodyPr vert="horz" lIns="0" tIns="0" rIns="0" bIns="0" rtlCol="0" anchor="b">
            <a:normAutofit/>
          </a:bodyPr>
          <a:lstStyle/>
          <a:p>
            <a:r>
              <a:rPr lang="sv-SE" dirty="0"/>
              <a:t>Rubrik</a:t>
            </a:r>
          </a:p>
        </p:txBody>
      </p:sp>
      <p:sp>
        <p:nvSpPr>
          <p:cNvPr id="3" name="Platshållare för text 2">
            <a:extLst>
              <a:ext uri="{FF2B5EF4-FFF2-40B4-BE49-F238E27FC236}">
                <a16:creationId xmlns:a16="http://schemas.microsoft.com/office/drawing/2014/main" id="{A89789B8-D2E7-296B-1E8D-457CFBF02162}"/>
              </a:ext>
            </a:extLst>
          </p:cNvPr>
          <p:cNvSpPr>
            <a:spLocks noGrp="1"/>
          </p:cNvSpPr>
          <p:nvPr>
            <p:ph type="body" idx="1"/>
          </p:nvPr>
        </p:nvSpPr>
        <p:spPr>
          <a:xfrm>
            <a:off x="838200" y="1808163"/>
            <a:ext cx="10515600" cy="4141787"/>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32EEF150-B5A7-A67E-74FE-FD602ABCB0F2}"/>
              </a:ext>
            </a:extLst>
          </p:cNvPr>
          <p:cNvSpPr>
            <a:spLocks noGrp="1"/>
          </p:cNvSpPr>
          <p:nvPr>
            <p:ph type="dt" sz="half" idx="2"/>
          </p:nvPr>
        </p:nvSpPr>
        <p:spPr>
          <a:xfrm>
            <a:off x="227013" y="6399088"/>
            <a:ext cx="1800000" cy="144000"/>
          </a:xfrm>
          <a:prstGeom prst="rect">
            <a:avLst/>
          </a:prstGeom>
        </p:spPr>
        <p:txBody>
          <a:bodyPr vert="horz" lIns="0" tIns="0" rIns="0" bIns="0" rtlCol="0" anchor="ctr"/>
          <a:lstStyle>
            <a:lvl1pPr algn="l">
              <a:defRPr sz="800">
                <a:solidFill>
                  <a:schemeClr val="tx1"/>
                </a:solidFill>
              </a:defRPr>
            </a:lvl1pPr>
          </a:lstStyle>
          <a:p>
            <a:fld id="{875B3DB3-4296-476C-BE94-BC8F202957A5}" type="datetime1">
              <a:rPr lang="sv-SE" smtClean="0"/>
              <a:t>2024-05-16</a:t>
            </a:fld>
            <a:endParaRPr lang="sv-SE"/>
          </a:p>
        </p:txBody>
      </p:sp>
      <p:sp>
        <p:nvSpPr>
          <p:cNvPr id="5" name="Platshållare för sidfot 4">
            <a:extLst>
              <a:ext uri="{FF2B5EF4-FFF2-40B4-BE49-F238E27FC236}">
                <a16:creationId xmlns:a16="http://schemas.microsoft.com/office/drawing/2014/main" id="{F7DB6D5A-5FFF-81D5-F452-F77B8AB5203A}"/>
              </a:ext>
            </a:extLst>
          </p:cNvPr>
          <p:cNvSpPr>
            <a:spLocks noGrp="1"/>
          </p:cNvSpPr>
          <p:nvPr>
            <p:ph type="ftr" sz="quarter" idx="3"/>
          </p:nvPr>
        </p:nvSpPr>
        <p:spPr>
          <a:xfrm>
            <a:off x="2460000" y="6396962"/>
            <a:ext cx="7272000" cy="292251"/>
          </a:xfrm>
          <a:prstGeom prst="rect">
            <a:avLst/>
          </a:prstGeom>
        </p:spPr>
        <p:txBody>
          <a:bodyPr vert="horz" lIns="0" tIns="0" rIns="0" bIns="0" rtlCol="0" anchor="b"/>
          <a:lstStyle>
            <a:lvl1pPr algn="ctr">
              <a:defRPr sz="8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577EAE50-900F-AFFA-4FAA-7BDB4F2AAFB6}"/>
              </a:ext>
            </a:extLst>
          </p:cNvPr>
          <p:cNvSpPr>
            <a:spLocks noGrp="1"/>
          </p:cNvSpPr>
          <p:nvPr>
            <p:ph type="sldNum" sz="quarter" idx="4"/>
          </p:nvPr>
        </p:nvSpPr>
        <p:spPr>
          <a:xfrm>
            <a:off x="227012" y="6547338"/>
            <a:ext cx="1800000" cy="144000"/>
          </a:xfrm>
          <a:prstGeom prst="rect">
            <a:avLst/>
          </a:prstGeom>
        </p:spPr>
        <p:txBody>
          <a:bodyPr vert="horz" lIns="0" tIns="0" rIns="0" bIns="0" rtlCol="0" anchor="ctr"/>
          <a:lstStyle>
            <a:lvl1pPr algn="l">
              <a:defRPr sz="800">
                <a:solidFill>
                  <a:schemeClr val="tx1"/>
                </a:solidFill>
              </a:defRPr>
            </a:lvl1pPr>
          </a:lstStyle>
          <a:p>
            <a:fld id="{655E820F-A968-4FCB-8F7B-574C087D0881}" type="slidenum">
              <a:rPr lang="sv-SE" smtClean="0"/>
              <a:pPr/>
              <a:t>‹#›</a:t>
            </a:fld>
            <a:endParaRPr lang="sv-SE"/>
          </a:p>
        </p:txBody>
      </p:sp>
      <p:cxnSp>
        <p:nvCxnSpPr>
          <p:cNvPr id="10" name="Rak koppling 9">
            <a:extLst>
              <a:ext uri="{FF2B5EF4-FFF2-40B4-BE49-F238E27FC236}">
                <a16:creationId xmlns:a16="http://schemas.microsoft.com/office/drawing/2014/main" id="{13684BA9-3ADB-AE07-E1AB-D1353F050C90}"/>
              </a:ext>
            </a:extLst>
          </p:cNvPr>
          <p:cNvCxnSpPr>
            <a:cxnSpLocks/>
          </p:cNvCxnSpPr>
          <p:nvPr userDrawn="1"/>
        </p:nvCxnSpPr>
        <p:spPr>
          <a:xfrm>
            <a:off x="0" y="6305550"/>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2" name="Bild 11">
            <a:extLst>
              <a:ext uri="{FF2B5EF4-FFF2-40B4-BE49-F238E27FC236}">
                <a16:creationId xmlns:a16="http://schemas.microsoft.com/office/drawing/2014/main" id="{8F22EFB1-BCF1-AB44-8243-08EF694E1D5D}"/>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0862777" y="6442365"/>
            <a:ext cx="1102211" cy="360000"/>
          </a:xfrm>
          <a:prstGeom prst="rect">
            <a:avLst/>
          </a:prstGeom>
        </p:spPr>
      </p:pic>
    </p:spTree>
    <p:extLst>
      <p:ext uri="{BB962C8B-B14F-4D97-AF65-F5344CB8AC3E}">
        <p14:creationId xmlns:p14="http://schemas.microsoft.com/office/powerpoint/2010/main" val="1546749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177800" indent="-177800" algn="l" defTabSz="914400" rtl="0" eaLnBrk="1" latinLnBrk="0" hangingPunct="1">
        <a:lnSpc>
          <a:spcPct val="90000"/>
        </a:lnSpc>
        <a:spcBef>
          <a:spcPts val="600"/>
        </a:spcBef>
        <a:buFont typeface="Arial" panose="020B0604020202020204" pitchFamily="34" charset="0"/>
        <a:buChar char="•"/>
        <a:defRPr sz="3200" kern="1200">
          <a:solidFill>
            <a:schemeClr val="tx1"/>
          </a:solidFill>
          <a:latin typeface="+mn-lt"/>
          <a:ea typeface="+mn-ea"/>
          <a:cs typeface="+mn-cs"/>
        </a:defRPr>
      </a:lvl1pPr>
      <a:lvl2pPr marL="361950" indent="-184150" algn="l" defTabSz="914400" rtl="0" eaLnBrk="1" latinLnBrk="0" hangingPunct="1">
        <a:lnSpc>
          <a:spcPct val="90000"/>
        </a:lnSpc>
        <a:spcBef>
          <a:spcPts val="600"/>
        </a:spcBef>
        <a:buFont typeface="Arial" panose="020B0604020202020204" pitchFamily="34" charset="0"/>
        <a:buChar char="•"/>
        <a:defRPr sz="3200" kern="1200">
          <a:solidFill>
            <a:schemeClr val="tx1"/>
          </a:solidFill>
          <a:latin typeface="+mn-lt"/>
          <a:ea typeface="+mn-ea"/>
          <a:cs typeface="+mn-cs"/>
        </a:defRPr>
      </a:lvl2pPr>
      <a:lvl3pPr marL="539750" indent="-1778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717550" indent="-1778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4pPr>
      <a:lvl5pPr marL="895350" indent="-1778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43">
          <p15:clr>
            <a:srgbClr val="F26B43"/>
          </p15:clr>
        </p15:guide>
        <p15:guide id="4" pos="7537">
          <p15:clr>
            <a:srgbClr val="F26B43"/>
          </p15:clr>
        </p15:guide>
        <p15:guide id="5" orient="horz" pos="3974">
          <p15:clr>
            <a:srgbClr val="F26B43"/>
          </p15:clr>
        </p15:guide>
        <p15:guide id="6" orient="horz" pos="232">
          <p15:clr>
            <a:srgbClr val="F26B43"/>
          </p15:clr>
        </p15:guide>
        <p15:guide id="7" orient="horz" pos="1139">
          <p15:clr>
            <a:srgbClr val="F26B43"/>
          </p15:clr>
        </p15:guide>
        <p15:guide id="8" pos="529">
          <p15:clr>
            <a:srgbClr val="F26B43"/>
          </p15:clr>
        </p15:guide>
        <p15:guide id="9" pos="7151">
          <p15:clr>
            <a:srgbClr val="F26B43"/>
          </p15:clr>
        </p15:guide>
        <p15:guide id="10" pos="3908">
          <p15:clr>
            <a:srgbClr val="F26B43"/>
          </p15:clr>
        </p15:guide>
        <p15:guide id="11" pos="3772">
          <p15:clr>
            <a:srgbClr val="F26B43"/>
          </p15:clr>
        </p15:guide>
        <p15:guide id="13" orient="horz" pos="4201">
          <p15:clr>
            <a:srgbClr val="F26B43"/>
          </p15:clr>
        </p15:guide>
        <p15:guide id="14" orient="horz" pos="37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år, Snödroppe, Blomma">
            <a:extLst>
              <a:ext uri="{FF2B5EF4-FFF2-40B4-BE49-F238E27FC236}">
                <a16:creationId xmlns:a16="http://schemas.microsoft.com/office/drawing/2014/main" id="{ABF1749C-6059-A490-04EF-777F562FC6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BDF4DA17-9F8F-FE02-1383-685D2BDFFFC3}"/>
              </a:ext>
            </a:extLst>
          </p:cNvPr>
          <p:cNvSpPr>
            <a:spLocks noGrp="1"/>
          </p:cNvSpPr>
          <p:nvPr>
            <p:ph type="ctrTitle"/>
          </p:nvPr>
        </p:nvSpPr>
        <p:spPr>
          <a:xfrm>
            <a:off x="4369942" y="-182454"/>
            <a:ext cx="9144000" cy="2387600"/>
          </a:xfrm>
        </p:spPr>
        <p:txBody>
          <a:bodyPr/>
          <a:lstStyle/>
          <a:p>
            <a:r>
              <a:rPr lang="sv-SE" b="1" dirty="0">
                <a:solidFill>
                  <a:schemeClr val="bg1"/>
                </a:solidFill>
              </a:rPr>
              <a:t>Utskott mars</a:t>
            </a:r>
          </a:p>
        </p:txBody>
      </p:sp>
    </p:spTree>
    <p:extLst>
      <p:ext uri="{BB962C8B-B14F-4D97-AF65-F5344CB8AC3E}">
        <p14:creationId xmlns:p14="http://schemas.microsoft.com/office/powerpoint/2010/main" val="3557370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A1A07147-FAB9-45E6-982C-D75EDB4212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BC31D-3E82-AD4E-AEB1-833F69F4714A}" type="slidenum">
              <a:rPr kumimoji="0" lang="sv-SE" sz="9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900" b="0" i="0" u="none" strike="noStrike" kern="1200" cap="none" spc="0" normalizeH="0" baseline="0" noProof="0">
              <a:ln>
                <a:noFill/>
              </a:ln>
              <a:solidFill>
                <a:prstClr val="white"/>
              </a:solidFill>
              <a:effectLst/>
              <a:uLnTx/>
              <a:uFillTx/>
              <a:latin typeface="Calibri"/>
              <a:ea typeface="+mn-ea"/>
              <a:cs typeface="+mn-cs"/>
            </a:endParaRPr>
          </a:p>
        </p:txBody>
      </p:sp>
      <p:sp>
        <p:nvSpPr>
          <p:cNvPr id="2" name="Rubrik 1">
            <a:extLst>
              <a:ext uri="{FF2B5EF4-FFF2-40B4-BE49-F238E27FC236}">
                <a16:creationId xmlns:a16="http://schemas.microsoft.com/office/drawing/2014/main" id="{B5E607FB-D3D2-4D7B-83EC-F2709537E5C8}"/>
              </a:ext>
            </a:extLst>
          </p:cNvPr>
          <p:cNvSpPr>
            <a:spLocks noGrp="1"/>
          </p:cNvSpPr>
          <p:nvPr>
            <p:ph type="title"/>
          </p:nvPr>
        </p:nvSpPr>
        <p:spPr/>
        <p:txBody>
          <a:bodyPr/>
          <a:lstStyle/>
          <a:p>
            <a:r>
              <a:rPr lang="sv-SE" dirty="0"/>
              <a:t>Hemtjänsttimmar egen regi</a:t>
            </a:r>
          </a:p>
        </p:txBody>
      </p:sp>
      <p:graphicFrame>
        <p:nvGraphicFramePr>
          <p:cNvPr id="7" name="Platshållare för innehåll 6">
            <a:extLst>
              <a:ext uri="{FF2B5EF4-FFF2-40B4-BE49-F238E27FC236}">
                <a16:creationId xmlns:a16="http://schemas.microsoft.com/office/drawing/2014/main" id="{0A6616D0-8BAC-07D7-A6E3-9877DE2AB929}"/>
              </a:ext>
            </a:extLst>
          </p:cNvPr>
          <p:cNvGraphicFramePr>
            <a:graphicFrameLocks noGrp="1"/>
          </p:cNvGraphicFramePr>
          <p:nvPr>
            <p:ph idx="1"/>
            <p:extLst>
              <p:ext uri="{D42A27DB-BD31-4B8C-83A1-F6EECF244321}">
                <p14:modId xmlns:p14="http://schemas.microsoft.com/office/powerpoint/2010/main" val="1489665411"/>
              </p:ext>
            </p:extLst>
          </p:nvPr>
        </p:nvGraphicFramePr>
        <p:xfrm>
          <a:off x="838200" y="1808163"/>
          <a:ext cx="10515600" cy="4141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5572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2084F523-CE5E-4637-86FA-61A31E0DAA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BC31D-3E82-AD4E-AEB1-833F69F4714A}" type="slidenum">
              <a:rPr kumimoji="0" lang="sv-SE" sz="9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900" b="0" i="0" u="none" strike="noStrike" kern="1200" cap="none" spc="0" normalizeH="0" baseline="0" noProof="0">
              <a:ln>
                <a:noFill/>
              </a:ln>
              <a:solidFill>
                <a:prstClr val="white"/>
              </a:solidFill>
              <a:effectLst/>
              <a:uLnTx/>
              <a:uFillTx/>
              <a:latin typeface="Calibri"/>
              <a:ea typeface="+mn-ea"/>
              <a:cs typeface="+mn-cs"/>
            </a:endParaRPr>
          </a:p>
        </p:txBody>
      </p:sp>
      <p:sp>
        <p:nvSpPr>
          <p:cNvPr id="2" name="Rubrik 1">
            <a:extLst>
              <a:ext uri="{FF2B5EF4-FFF2-40B4-BE49-F238E27FC236}">
                <a16:creationId xmlns:a16="http://schemas.microsoft.com/office/drawing/2014/main" id="{E7BCA0F1-0EBE-4749-A559-89C9D65FC23D}"/>
              </a:ext>
            </a:extLst>
          </p:cNvPr>
          <p:cNvSpPr>
            <a:spLocks noGrp="1"/>
          </p:cNvSpPr>
          <p:nvPr>
            <p:ph type="title"/>
          </p:nvPr>
        </p:nvSpPr>
        <p:spPr/>
        <p:txBody>
          <a:bodyPr/>
          <a:lstStyle/>
          <a:p>
            <a:r>
              <a:rPr lang="sv-SE" dirty="0"/>
              <a:t>Hemtjänst extern regi</a:t>
            </a:r>
          </a:p>
        </p:txBody>
      </p:sp>
      <p:graphicFrame>
        <p:nvGraphicFramePr>
          <p:cNvPr id="3" name="Platshållare för innehåll 2">
            <a:extLst>
              <a:ext uri="{FF2B5EF4-FFF2-40B4-BE49-F238E27FC236}">
                <a16:creationId xmlns:a16="http://schemas.microsoft.com/office/drawing/2014/main" id="{4DE41F63-39D1-43F6-9A9F-C60201BC5D68}"/>
              </a:ext>
            </a:extLst>
          </p:cNvPr>
          <p:cNvGraphicFramePr>
            <a:graphicFrameLocks noGrp="1"/>
          </p:cNvGraphicFramePr>
          <p:nvPr>
            <p:ph idx="1"/>
            <p:extLst>
              <p:ext uri="{D42A27DB-BD31-4B8C-83A1-F6EECF244321}">
                <p14:modId xmlns:p14="http://schemas.microsoft.com/office/powerpoint/2010/main" val="4100212383"/>
              </p:ext>
            </p:extLst>
          </p:nvPr>
        </p:nvGraphicFramePr>
        <p:xfrm>
          <a:off x="838200" y="1808163"/>
          <a:ext cx="10515600" cy="4141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5216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6E9D41A5-6B91-29EA-8E37-C620BBBCE37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5E820F-A968-4FCB-8F7B-574C087D0881}" type="slidenum">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sv-SE" sz="800" b="0" i="0" u="none" strike="noStrike" kern="1200" cap="none" spc="0" normalizeH="0" baseline="0" noProof="0">
              <a:ln>
                <a:noFill/>
              </a:ln>
              <a:solidFill>
                <a:srgbClr val="000000"/>
              </a:solidFill>
              <a:effectLst/>
              <a:uLnTx/>
              <a:uFillTx/>
              <a:latin typeface="Arial"/>
              <a:ea typeface="+mn-ea"/>
              <a:cs typeface="+mn-cs"/>
            </a:endParaRPr>
          </a:p>
        </p:txBody>
      </p:sp>
      <p:sp>
        <p:nvSpPr>
          <p:cNvPr id="4" name="Rubrik 3">
            <a:extLst>
              <a:ext uri="{FF2B5EF4-FFF2-40B4-BE49-F238E27FC236}">
                <a16:creationId xmlns:a16="http://schemas.microsoft.com/office/drawing/2014/main" id="{35AF073F-36CF-9A7A-C3ED-D292DCDAF60D}"/>
              </a:ext>
            </a:extLst>
          </p:cNvPr>
          <p:cNvSpPr>
            <a:spLocks noGrp="1"/>
          </p:cNvSpPr>
          <p:nvPr>
            <p:ph type="title"/>
          </p:nvPr>
        </p:nvSpPr>
        <p:spPr/>
        <p:txBody>
          <a:bodyPr/>
          <a:lstStyle/>
          <a:p>
            <a:r>
              <a:rPr lang="sv-SE" dirty="0"/>
              <a:t>Delegerade HSL timmar</a:t>
            </a:r>
          </a:p>
        </p:txBody>
      </p:sp>
      <p:graphicFrame>
        <p:nvGraphicFramePr>
          <p:cNvPr id="6" name="Platshållare för innehåll 5">
            <a:extLst>
              <a:ext uri="{FF2B5EF4-FFF2-40B4-BE49-F238E27FC236}">
                <a16:creationId xmlns:a16="http://schemas.microsoft.com/office/drawing/2014/main" id="{00000000-0008-0000-0000-000003000000}"/>
              </a:ext>
            </a:extLst>
          </p:cNvPr>
          <p:cNvGraphicFramePr>
            <a:graphicFrameLocks noGrp="1"/>
          </p:cNvGraphicFramePr>
          <p:nvPr>
            <p:ph idx="1"/>
          </p:nvPr>
        </p:nvGraphicFramePr>
        <p:xfrm>
          <a:off x="838200" y="1808163"/>
          <a:ext cx="10515600" cy="41417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0461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E8A072E0-CD72-4BA3-BCAA-9A8ACBC646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BC31D-3E82-AD4E-AEB1-833F69F4714A}" type="slidenum">
              <a:rPr kumimoji="0" lang="sv-SE" sz="9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900" b="0" i="0" u="none" strike="noStrike" kern="1200" cap="none" spc="0" normalizeH="0" baseline="0" noProof="0">
              <a:ln>
                <a:noFill/>
              </a:ln>
              <a:solidFill>
                <a:prstClr val="white"/>
              </a:solidFill>
              <a:effectLst/>
              <a:uLnTx/>
              <a:uFillTx/>
              <a:latin typeface="Calibri"/>
              <a:ea typeface="+mn-ea"/>
              <a:cs typeface="+mn-cs"/>
            </a:endParaRPr>
          </a:p>
        </p:txBody>
      </p:sp>
      <p:sp>
        <p:nvSpPr>
          <p:cNvPr id="2" name="Rubrik 1">
            <a:extLst>
              <a:ext uri="{FF2B5EF4-FFF2-40B4-BE49-F238E27FC236}">
                <a16:creationId xmlns:a16="http://schemas.microsoft.com/office/drawing/2014/main" id="{A47CE208-0066-455E-84CD-387F1FB97E62}"/>
              </a:ext>
            </a:extLst>
          </p:cNvPr>
          <p:cNvSpPr>
            <a:spLocks noGrp="1"/>
          </p:cNvSpPr>
          <p:nvPr>
            <p:ph type="title"/>
          </p:nvPr>
        </p:nvSpPr>
        <p:spPr/>
        <p:txBody>
          <a:bodyPr/>
          <a:lstStyle/>
          <a:p>
            <a:r>
              <a:rPr lang="sv-SE" dirty="0"/>
              <a:t>Placeringar vuxna</a:t>
            </a:r>
          </a:p>
        </p:txBody>
      </p:sp>
      <p:graphicFrame>
        <p:nvGraphicFramePr>
          <p:cNvPr id="10" name="Platshållare för innehåll 9">
            <a:extLst>
              <a:ext uri="{FF2B5EF4-FFF2-40B4-BE49-F238E27FC236}">
                <a16:creationId xmlns:a16="http://schemas.microsoft.com/office/drawing/2014/main" id="{98F082A4-226C-4FC0-9B1B-669550241CAD}"/>
              </a:ext>
            </a:extLst>
          </p:cNvPr>
          <p:cNvGraphicFramePr>
            <a:graphicFrameLocks noGrp="1"/>
          </p:cNvGraphicFramePr>
          <p:nvPr>
            <p:ph idx="1"/>
          </p:nvPr>
        </p:nvGraphicFramePr>
        <p:xfrm>
          <a:off x="838200" y="1808163"/>
          <a:ext cx="10515600" cy="4141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6423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1788B4BE-A29D-447A-BA8D-2C9D994223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BC31D-3E82-AD4E-AEB1-833F69F4714A}" type="slidenum">
              <a:rPr kumimoji="0" lang="sv-SE" sz="9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900" b="0" i="0" u="none" strike="noStrike" kern="1200" cap="none" spc="0" normalizeH="0" baseline="0" noProof="0">
              <a:ln>
                <a:noFill/>
              </a:ln>
              <a:solidFill>
                <a:prstClr val="white"/>
              </a:solidFill>
              <a:effectLst/>
              <a:uLnTx/>
              <a:uFillTx/>
              <a:latin typeface="Calibri"/>
              <a:ea typeface="+mn-ea"/>
              <a:cs typeface="+mn-cs"/>
            </a:endParaRPr>
          </a:p>
        </p:txBody>
      </p:sp>
      <p:sp>
        <p:nvSpPr>
          <p:cNvPr id="2" name="Rubrik 1">
            <a:extLst>
              <a:ext uri="{FF2B5EF4-FFF2-40B4-BE49-F238E27FC236}">
                <a16:creationId xmlns:a16="http://schemas.microsoft.com/office/drawing/2014/main" id="{227BEB94-4082-4F0F-A4F1-F5E6D8DC64B4}"/>
              </a:ext>
            </a:extLst>
          </p:cNvPr>
          <p:cNvSpPr>
            <a:spLocks noGrp="1"/>
          </p:cNvSpPr>
          <p:nvPr>
            <p:ph type="title"/>
          </p:nvPr>
        </p:nvSpPr>
        <p:spPr/>
        <p:txBody>
          <a:bodyPr/>
          <a:lstStyle/>
          <a:p>
            <a:r>
              <a:rPr lang="sv-SE" dirty="0"/>
              <a:t>Placeringar barn och unga</a:t>
            </a:r>
          </a:p>
        </p:txBody>
      </p:sp>
      <p:graphicFrame>
        <p:nvGraphicFramePr>
          <p:cNvPr id="3" name="Platshållare för innehåll 2">
            <a:extLst>
              <a:ext uri="{FF2B5EF4-FFF2-40B4-BE49-F238E27FC236}">
                <a16:creationId xmlns:a16="http://schemas.microsoft.com/office/drawing/2014/main" id="{159C528D-2EC1-3658-9325-8D2DB5884839}"/>
              </a:ext>
            </a:extLst>
          </p:cNvPr>
          <p:cNvGraphicFramePr>
            <a:graphicFrameLocks noGrp="1"/>
          </p:cNvGraphicFramePr>
          <p:nvPr>
            <p:ph idx="1"/>
          </p:nvPr>
        </p:nvGraphicFramePr>
        <p:xfrm>
          <a:off x="838200" y="1808163"/>
          <a:ext cx="10515600" cy="4141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9122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A610F7FF-09F8-45A1-974C-B59D38A36C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BC31D-3E82-AD4E-AEB1-833F69F4714A}" type="slidenum">
              <a:rPr kumimoji="0" lang="sv-SE" sz="9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900" b="0" i="0" u="none" strike="noStrike" kern="1200" cap="none" spc="0" normalizeH="0" baseline="0" noProof="0">
              <a:ln>
                <a:noFill/>
              </a:ln>
              <a:solidFill>
                <a:prstClr val="white"/>
              </a:solidFill>
              <a:effectLst/>
              <a:uLnTx/>
              <a:uFillTx/>
              <a:latin typeface="Calibri"/>
              <a:ea typeface="+mn-ea"/>
              <a:cs typeface="+mn-cs"/>
            </a:endParaRPr>
          </a:p>
        </p:txBody>
      </p:sp>
      <p:sp>
        <p:nvSpPr>
          <p:cNvPr id="2" name="Rubrik 1">
            <a:extLst>
              <a:ext uri="{FF2B5EF4-FFF2-40B4-BE49-F238E27FC236}">
                <a16:creationId xmlns:a16="http://schemas.microsoft.com/office/drawing/2014/main" id="{60835960-19A5-4B90-B58D-F71BFF9CFE93}"/>
              </a:ext>
            </a:extLst>
          </p:cNvPr>
          <p:cNvSpPr>
            <a:spLocks noGrp="1"/>
          </p:cNvSpPr>
          <p:nvPr>
            <p:ph type="title"/>
          </p:nvPr>
        </p:nvSpPr>
        <p:spPr/>
        <p:txBody>
          <a:bodyPr/>
          <a:lstStyle/>
          <a:p>
            <a:r>
              <a:rPr lang="sv-SE" dirty="0"/>
              <a:t>Ekonomiskt bistånd</a:t>
            </a:r>
          </a:p>
        </p:txBody>
      </p:sp>
      <p:graphicFrame>
        <p:nvGraphicFramePr>
          <p:cNvPr id="3" name="Platshållare för innehåll 2">
            <a:extLst>
              <a:ext uri="{FF2B5EF4-FFF2-40B4-BE49-F238E27FC236}">
                <a16:creationId xmlns:a16="http://schemas.microsoft.com/office/drawing/2014/main" id="{3D661D80-CC59-4DF5-9907-CCC3BEAAAE69}"/>
              </a:ext>
            </a:extLst>
          </p:cNvPr>
          <p:cNvGraphicFramePr>
            <a:graphicFrameLocks noGrp="1"/>
          </p:cNvGraphicFramePr>
          <p:nvPr>
            <p:ph idx="1"/>
          </p:nvPr>
        </p:nvGraphicFramePr>
        <p:xfrm>
          <a:off x="838200" y="1808163"/>
          <a:ext cx="10515600" cy="41417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815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060F88B8-D147-17E7-8C3F-83F90A0199A6}"/>
              </a:ext>
            </a:extLst>
          </p:cNvPr>
          <p:cNvSpPr>
            <a:spLocks noGrp="1"/>
          </p:cNvSpPr>
          <p:nvPr>
            <p:ph type="sldNum" sz="quarter" idx="12"/>
          </p:nvPr>
        </p:nvSpPr>
        <p:spPr/>
        <p:txBody>
          <a:bodyPr/>
          <a:lstStyle/>
          <a:p>
            <a:fld id="{655E820F-A968-4FCB-8F7B-574C087D0881}" type="slidenum">
              <a:rPr lang="sv-SE" smtClean="0"/>
              <a:t>2</a:t>
            </a:fld>
            <a:endParaRPr lang="sv-SE"/>
          </a:p>
        </p:txBody>
      </p:sp>
      <p:sp>
        <p:nvSpPr>
          <p:cNvPr id="4" name="Rubrik 3">
            <a:extLst>
              <a:ext uri="{FF2B5EF4-FFF2-40B4-BE49-F238E27FC236}">
                <a16:creationId xmlns:a16="http://schemas.microsoft.com/office/drawing/2014/main" id="{9BD077E9-B39F-82AF-5E70-304CBAF3F627}"/>
              </a:ext>
            </a:extLst>
          </p:cNvPr>
          <p:cNvSpPr>
            <a:spLocks noGrp="1"/>
          </p:cNvSpPr>
          <p:nvPr>
            <p:ph type="title"/>
          </p:nvPr>
        </p:nvSpPr>
        <p:spPr>
          <a:xfrm>
            <a:off x="838200" y="320835"/>
            <a:ext cx="10515600" cy="1084264"/>
          </a:xfrm>
        </p:spPr>
        <p:txBody>
          <a:bodyPr/>
          <a:lstStyle/>
          <a:p>
            <a:r>
              <a:rPr lang="sv-SE" dirty="0"/>
              <a:t>Utfall februari 2024</a:t>
            </a:r>
          </a:p>
        </p:txBody>
      </p:sp>
      <p:pic>
        <p:nvPicPr>
          <p:cNvPr id="8" name="Platshållare för innehåll 7">
            <a:extLst>
              <a:ext uri="{FF2B5EF4-FFF2-40B4-BE49-F238E27FC236}">
                <a16:creationId xmlns:a16="http://schemas.microsoft.com/office/drawing/2014/main" id="{4B9DD38A-85B5-033F-2C04-6D744DFD7D8A}"/>
              </a:ext>
            </a:extLst>
          </p:cNvPr>
          <p:cNvPicPr>
            <a:picLocks noGrp="1" noChangeAspect="1"/>
          </p:cNvPicPr>
          <p:nvPr>
            <p:ph idx="1"/>
          </p:nvPr>
        </p:nvPicPr>
        <p:blipFill rotWithShape="1">
          <a:blip r:embed="rId2"/>
          <a:srcRect l="30279" t="19847" r="3024" b="13672"/>
          <a:stretch/>
        </p:blipFill>
        <p:spPr>
          <a:xfrm>
            <a:off x="1006867" y="1551568"/>
            <a:ext cx="8435084" cy="4729293"/>
          </a:xfrm>
        </p:spPr>
      </p:pic>
    </p:spTree>
    <p:extLst>
      <p:ext uri="{BB962C8B-B14F-4D97-AF65-F5344CB8AC3E}">
        <p14:creationId xmlns:p14="http://schemas.microsoft.com/office/powerpoint/2010/main" val="4037948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7F5D295A-17EF-738B-F000-019FB94EBB8B}"/>
              </a:ext>
            </a:extLst>
          </p:cNvPr>
          <p:cNvSpPr>
            <a:spLocks noGrp="1"/>
          </p:cNvSpPr>
          <p:nvPr>
            <p:ph type="sldNum" sz="quarter" idx="12"/>
          </p:nvPr>
        </p:nvSpPr>
        <p:spPr/>
        <p:txBody>
          <a:bodyPr/>
          <a:lstStyle/>
          <a:p>
            <a:fld id="{655E820F-A968-4FCB-8F7B-574C087D0881}" type="slidenum">
              <a:rPr lang="sv-SE" smtClean="0"/>
              <a:t>3</a:t>
            </a:fld>
            <a:endParaRPr lang="sv-SE"/>
          </a:p>
        </p:txBody>
      </p:sp>
      <p:sp>
        <p:nvSpPr>
          <p:cNvPr id="4" name="Rubrik 3">
            <a:extLst>
              <a:ext uri="{FF2B5EF4-FFF2-40B4-BE49-F238E27FC236}">
                <a16:creationId xmlns:a16="http://schemas.microsoft.com/office/drawing/2014/main" id="{62EB2327-778A-758A-30FA-1ACC914ADF76}"/>
              </a:ext>
            </a:extLst>
          </p:cNvPr>
          <p:cNvSpPr>
            <a:spLocks noGrp="1"/>
          </p:cNvSpPr>
          <p:nvPr>
            <p:ph type="title"/>
          </p:nvPr>
        </p:nvSpPr>
        <p:spPr/>
        <p:txBody>
          <a:bodyPr>
            <a:noAutofit/>
          </a:bodyPr>
          <a:lstStyle/>
          <a:p>
            <a:r>
              <a:rPr lang="sv-SE" sz="3600" dirty="0"/>
              <a:t>Kort info om resultat jan-feb 2024, +14,7 Mkr </a:t>
            </a:r>
            <a:br>
              <a:rPr lang="sv-SE" sz="3600" dirty="0"/>
            </a:br>
            <a:r>
              <a:rPr lang="sv-SE" sz="3600" dirty="0"/>
              <a:t>(ej prognos)</a:t>
            </a:r>
          </a:p>
        </p:txBody>
      </p:sp>
      <p:sp>
        <p:nvSpPr>
          <p:cNvPr id="6" name="Platshållare för innehåll 5">
            <a:extLst>
              <a:ext uri="{FF2B5EF4-FFF2-40B4-BE49-F238E27FC236}">
                <a16:creationId xmlns:a16="http://schemas.microsoft.com/office/drawing/2014/main" id="{8E9E9011-E9D8-9CAC-C7C7-77BCDCFC8F02}"/>
              </a:ext>
            </a:extLst>
          </p:cNvPr>
          <p:cNvSpPr>
            <a:spLocks noGrp="1"/>
          </p:cNvSpPr>
          <p:nvPr>
            <p:ph idx="1"/>
          </p:nvPr>
        </p:nvSpPr>
        <p:spPr/>
        <p:txBody>
          <a:bodyPr>
            <a:normAutofit fontScale="92500" lnSpcReduction="20000"/>
          </a:bodyPr>
          <a:lstStyle/>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En positiv budgetavvikelse för perioden som främst härrör till det övergripande omställningsstödet Sociala sektorn erhöll i budget 2024. Omställningsstödet uppgår till 10 Mkr och är i sin helhet periodiserad i januari.</a:t>
            </a:r>
          </a:p>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Utfallet av ersättningar från Migrationsverket under året kommer att vara en stor osäkerhet och samt ge upphov till en betydande påverkan på resultatet för individ och familjeomsorgen. Flera kostnadsdrivande placeringar är enligt regelverket återsökningsbara men kommer sannolikt inte att ersättas på grund av medelsbrist hos Migrationsverket.</a:t>
            </a:r>
          </a:p>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Ökade kostnader under kvartal 1 2024 för utskrivningsklara patienter från regionen på grund av platsbrist inom särskilt boende och korttidsboendet. Årsbudgeten är redan förbrukad.</a:t>
            </a:r>
          </a:p>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Hemtjänstens budget ser ut att vara för stor 2024, per februari har hemtjänsten egen och extern utfört ca 2500 timmar färre gentemot budget vilket ger upphov till ett positivt överskott för myndighetsavdelningen. Den egna hemtjänsten har dock ej lyckats anpassa bemanningen varvid underskott uppstår på hemtjänstenheterna. Bemanningsplaneringen inom den egna hemtjänsten kommer att ses över under året för att bättre anpassa bemanning efter behovet.</a:t>
            </a:r>
          </a:p>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Upparbetad övertidskostnad för januari är halverad mot samma månad föregående år.</a:t>
            </a:r>
          </a:p>
          <a:p>
            <a:endParaRPr lang="sv-SE" dirty="0"/>
          </a:p>
        </p:txBody>
      </p:sp>
    </p:spTree>
    <p:extLst>
      <p:ext uri="{BB962C8B-B14F-4D97-AF65-F5344CB8AC3E}">
        <p14:creationId xmlns:p14="http://schemas.microsoft.com/office/powerpoint/2010/main" val="2736059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73761F-6B1A-46FB-9562-7DA9F92BD370}"/>
              </a:ext>
            </a:extLst>
          </p:cNvPr>
          <p:cNvSpPr>
            <a:spLocks noGrp="1"/>
          </p:cNvSpPr>
          <p:nvPr>
            <p:ph type="title"/>
          </p:nvPr>
        </p:nvSpPr>
        <p:spPr/>
        <p:txBody>
          <a:bodyPr>
            <a:normAutofit/>
          </a:bodyPr>
          <a:lstStyle/>
          <a:p>
            <a:r>
              <a:rPr lang="sv-SE" sz="4000" b="1" dirty="0"/>
              <a:t>Nyckeltal</a:t>
            </a:r>
          </a:p>
        </p:txBody>
      </p:sp>
      <p:sp>
        <p:nvSpPr>
          <p:cNvPr id="3" name="Platshållare för text 2">
            <a:extLst>
              <a:ext uri="{FF2B5EF4-FFF2-40B4-BE49-F238E27FC236}">
                <a16:creationId xmlns:a16="http://schemas.microsoft.com/office/drawing/2014/main" id="{910D734E-5E94-30B3-558E-3820B728F923}"/>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3D3E57BD-3DB7-4052-AC29-88AD54B5D7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BC31D-3E82-AD4E-AEB1-833F69F4714A}" type="slidenum">
              <a:rPr kumimoji="0" lang="sv-SE" sz="9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9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13110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03B23828-F351-8590-93F4-BAA9FEB499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BC31D-3E82-AD4E-AEB1-833F69F4714A}" type="slidenum">
              <a:rPr kumimoji="0" lang="sv-SE" sz="9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900" b="0" i="0" u="none" strike="noStrike" kern="1200" cap="none" spc="0" normalizeH="0" baseline="0" noProof="0">
              <a:ln>
                <a:noFill/>
              </a:ln>
              <a:solidFill>
                <a:prstClr val="white"/>
              </a:solidFill>
              <a:effectLst/>
              <a:uLnTx/>
              <a:uFillTx/>
              <a:latin typeface="Calibri"/>
              <a:ea typeface="+mn-ea"/>
              <a:cs typeface="+mn-cs"/>
            </a:endParaRPr>
          </a:p>
        </p:txBody>
      </p:sp>
      <p:sp>
        <p:nvSpPr>
          <p:cNvPr id="2" name="Rubrik 1">
            <a:extLst>
              <a:ext uri="{FF2B5EF4-FFF2-40B4-BE49-F238E27FC236}">
                <a16:creationId xmlns:a16="http://schemas.microsoft.com/office/drawing/2014/main" id="{F448E6BD-9074-D5A1-6898-A9089144140E}"/>
              </a:ext>
            </a:extLst>
          </p:cNvPr>
          <p:cNvSpPr>
            <a:spLocks noGrp="1"/>
          </p:cNvSpPr>
          <p:nvPr>
            <p:ph type="title"/>
          </p:nvPr>
        </p:nvSpPr>
        <p:spPr/>
        <p:txBody>
          <a:bodyPr/>
          <a:lstStyle/>
          <a:p>
            <a:r>
              <a:rPr lang="sv-SE" dirty="0"/>
              <a:t>Sjukfrånvaro sociala sektorn</a:t>
            </a:r>
          </a:p>
        </p:txBody>
      </p:sp>
      <p:graphicFrame>
        <p:nvGraphicFramePr>
          <p:cNvPr id="3" name="Platshållare för innehåll 2">
            <a:extLst>
              <a:ext uri="{FF2B5EF4-FFF2-40B4-BE49-F238E27FC236}">
                <a16:creationId xmlns:a16="http://schemas.microsoft.com/office/drawing/2014/main" id="{006975E7-F1AD-4898-9ED5-9704B20E7A9D}"/>
              </a:ext>
            </a:extLst>
          </p:cNvPr>
          <p:cNvGraphicFramePr>
            <a:graphicFrameLocks noGrp="1"/>
          </p:cNvGraphicFramePr>
          <p:nvPr>
            <p:ph idx="1"/>
            <p:extLst>
              <p:ext uri="{D42A27DB-BD31-4B8C-83A1-F6EECF244321}">
                <p14:modId xmlns:p14="http://schemas.microsoft.com/office/powerpoint/2010/main" val="2956405860"/>
              </p:ext>
            </p:extLst>
          </p:nvPr>
        </p:nvGraphicFramePr>
        <p:xfrm>
          <a:off x="838200" y="1808163"/>
          <a:ext cx="10515600" cy="4141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9056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E03984C2-5812-5ECF-AA6E-AE65762CC554}"/>
              </a:ext>
            </a:extLst>
          </p:cNvPr>
          <p:cNvSpPr>
            <a:spLocks noGrp="1"/>
          </p:cNvSpPr>
          <p:nvPr>
            <p:ph type="sldNum" sz="quarter" idx="12"/>
          </p:nvPr>
        </p:nvSpPr>
        <p:spPr/>
        <p:txBody>
          <a:bodyPr/>
          <a:lstStyle/>
          <a:p>
            <a:fld id="{655E820F-A968-4FCB-8F7B-574C087D0881}" type="slidenum">
              <a:rPr lang="sv-SE" smtClean="0"/>
              <a:t>6</a:t>
            </a:fld>
            <a:endParaRPr lang="sv-SE"/>
          </a:p>
        </p:txBody>
      </p:sp>
      <p:sp>
        <p:nvSpPr>
          <p:cNvPr id="4" name="Rubrik 3">
            <a:extLst>
              <a:ext uri="{FF2B5EF4-FFF2-40B4-BE49-F238E27FC236}">
                <a16:creationId xmlns:a16="http://schemas.microsoft.com/office/drawing/2014/main" id="{2FEB1F25-0566-128C-57F2-A253CE92E6C9}"/>
              </a:ext>
            </a:extLst>
          </p:cNvPr>
          <p:cNvSpPr>
            <a:spLocks noGrp="1"/>
          </p:cNvSpPr>
          <p:nvPr>
            <p:ph type="title"/>
          </p:nvPr>
        </p:nvSpPr>
        <p:spPr/>
        <p:txBody>
          <a:bodyPr/>
          <a:lstStyle/>
          <a:p>
            <a:r>
              <a:rPr lang="sv-SE" dirty="0"/>
              <a:t>Övertid 2022-januari 2024</a:t>
            </a:r>
          </a:p>
        </p:txBody>
      </p:sp>
      <p:graphicFrame>
        <p:nvGraphicFramePr>
          <p:cNvPr id="5" name="Platshållare för innehåll 4">
            <a:extLst>
              <a:ext uri="{FF2B5EF4-FFF2-40B4-BE49-F238E27FC236}">
                <a16:creationId xmlns:a16="http://schemas.microsoft.com/office/drawing/2014/main" id="{C02BF581-9342-04F1-29B6-DE23088D1D43}"/>
              </a:ext>
            </a:extLst>
          </p:cNvPr>
          <p:cNvGraphicFramePr>
            <a:graphicFrameLocks noGrp="1"/>
          </p:cNvGraphicFramePr>
          <p:nvPr>
            <p:ph idx="1"/>
          </p:nvPr>
        </p:nvGraphicFramePr>
        <p:xfrm>
          <a:off x="838200" y="1808163"/>
          <a:ext cx="10515600" cy="41417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6328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9FF58FAF-6FA3-9435-28EC-248496F3DFC8}"/>
              </a:ext>
            </a:extLst>
          </p:cNvPr>
          <p:cNvSpPr>
            <a:spLocks noGrp="1"/>
          </p:cNvSpPr>
          <p:nvPr>
            <p:ph type="sldNum" sz="quarter" idx="12"/>
          </p:nvPr>
        </p:nvSpPr>
        <p:spPr/>
        <p:txBody>
          <a:bodyPr/>
          <a:lstStyle/>
          <a:p>
            <a:fld id="{655E820F-A968-4FCB-8F7B-574C087D0881}" type="slidenum">
              <a:rPr lang="sv-SE" smtClean="0"/>
              <a:t>7</a:t>
            </a:fld>
            <a:endParaRPr lang="sv-SE"/>
          </a:p>
        </p:txBody>
      </p:sp>
      <p:sp>
        <p:nvSpPr>
          <p:cNvPr id="4" name="Rubrik 3">
            <a:extLst>
              <a:ext uri="{FF2B5EF4-FFF2-40B4-BE49-F238E27FC236}">
                <a16:creationId xmlns:a16="http://schemas.microsoft.com/office/drawing/2014/main" id="{93B29470-87CA-DDAC-902F-AEB544B0428B}"/>
              </a:ext>
            </a:extLst>
          </p:cNvPr>
          <p:cNvSpPr>
            <a:spLocks noGrp="1"/>
          </p:cNvSpPr>
          <p:nvPr>
            <p:ph type="title"/>
          </p:nvPr>
        </p:nvSpPr>
        <p:spPr/>
        <p:txBody>
          <a:bodyPr/>
          <a:lstStyle/>
          <a:p>
            <a:r>
              <a:rPr lang="sv-SE" dirty="0"/>
              <a:t>Övertid per januari</a:t>
            </a:r>
          </a:p>
        </p:txBody>
      </p:sp>
      <p:graphicFrame>
        <p:nvGraphicFramePr>
          <p:cNvPr id="5" name="Platshållare för innehåll 4">
            <a:extLst>
              <a:ext uri="{FF2B5EF4-FFF2-40B4-BE49-F238E27FC236}">
                <a16:creationId xmlns:a16="http://schemas.microsoft.com/office/drawing/2014/main" id="{5220118E-3655-EEB2-D522-C8220FFE8F30}"/>
              </a:ext>
            </a:extLst>
          </p:cNvPr>
          <p:cNvGraphicFramePr>
            <a:graphicFrameLocks noGrp="1"/>
          </p:cNvGraphicFramePr>
          <p:nvPr>
            <p:ph idx="1"/>
          </p:nvPr>
        </p:nvGraphicFramePr>
        <p:xfrm>
          <a:off x="838200" y="1808163"/>
          <a:ext cx="10515600" cy="41417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3695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18D97C9E-785D-50AC-DF98-7F1EF375EFD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5E820F-A968-4FCB-8F7B-574C087D0881}" type="slidenum">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sv-SE" sz="800" b="0" i="0" u="none" strike="noStrike" kern="1200" cap="none" spc="0" normalizeH="0" baseline="0" noProof="0">
              <a:ln>
                <a:noFill/>
              </a:ln>
              <a:solidFill>
                <a:srgbClr val="000000"/>
              </a:solidFill>
              <a:effectLst/>
              <a:uLnTx/>
              <a:uFillTx/>
              <a:latin typeface="Arial"/>
              <a:ea typeface="+mn-ea"/>
              <a:cs typeface="+mn-cs"/>
            </a:endParaRPr>
          </a:p>
        </p:txBody>
      </p:sp>
      <p:sp>
        <p:nvSpPr>
          <p:cNvPr id="4" name="Rubrik 3">
            <a:extLst>
              <a:ext uri="{FF2B5EF4-FFF2-40B4-BE49-F238E27FC236}">
                <a16:creationId xmlns:a16="http://schemas.microsoft.com/office/drawing/2014/main" id="{71E7D644-00A2-A753-1ADA-69F043762884}"/>
              </a:ext>
            </a:extLst>
          </p:cNvPr>
          <p:cNvSpPr>
            <a:spLocks noGrp="1"/>
          </p:cNvSpPr>
          <p:nvPr>
            <p:ph type="title"/>
          </p:nvPr>
        </p:nvSpPr>
        <p:spPr/>
        <p:txBody>
          <a:bodyPr>
            <a:normAutofit fontScale="90000"/>
          </a:bodyPr>
          <a:lstStyle/>
          <a:p>
            <a:r>
              <a:rPr lang="sv-SE" dirty="0"/>
              <a:t>Beläggning per månad särskilt boende</a:t>
            </a:r>
          </a:p>
        </p:txBody>
      </p:sp>
      <p:graphicFrame>
        <p:nvGraphicFramePr>
          <p:cNvPr id="7" name="Platshållare för innehåll 6">
            <a:extLst>
              <a:ext uri="{FF2B5EF4-FFF2-40B4-BE49-F238E27FC236}">
                <a16:creationId xmlns:a16="http://schemas.microsoft.com/office/drawing/2014/main" id="{D765BC55-FEE0-4C3C-918D-81AD1D4B5072}"/>
              </a:ext>
            </a:extLst>
          </p:cNvPr>
          <p:cNvGraphicFramePr>
            <a:graphicFrameLocks noGrp="1"/>
          </p:cNvGraphicFramePr>
          <p:nvPr>
            <p:ph idx="1"/>
            <p:extLst>
              <p:ext uri="{D42A27DB-BD31-4B8C-83A1-F6EECF244321}">
                <p14:modId xmlns:p14="http://schemas.microsoft.com/office/powerpoint/2010/main" val="748730308"/>
              </p:ext>
            </p:extLst>
          </p:nvPr>
        </p:nvGraphicFramePr>
        <p:xfrm>
          <a:off x="838200" y="1808163"/>
          <a:ext cx="10515600" cy="41417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9983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CFD7957F-96A0-4E50-5882-8703C22870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BC31D-3E82-AD4E-AEB1-833F69F4714A}" type="slidenum">
              <a:rPr kumimoji="0" lang="sv-SE" sz="9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900" b="0" i="0" u="none" strike="noStrike" kern="1200" cap="none" spc="0" normalizeH="0" baseline="0" noProof="0">
              <a:ln>
                <a:noFill/>
              </a:ln>
              <a:solidFill>
                <a:prstClr val="white"/>
              </a:solidFill>
              <a:effectLst/>
              <a:uLnTx/>
              <a:uFillTx/>
              <a:latin typeface="Calibri"/>
              <a:ea typeface="+mn-ea"/>
              <a:cs typeface="+mn-cs"/>
            </a:endParaRPr>
          </a:p>
        </p:txBody>
      </p:sp>
      <p:sp>
        <p:nvSpPr>
          <p:cNvPr id="2" name="Rubrik 1">
            <a:extLst>
              <a:ext uri="{FF2B5EF4-FFF2-40B4-BE49-F238E27FC236}">
                <a16:creationId xmlns:a16="http://schemas.microsoft.com/office/drawing/2014/main" id="{882FC530-06F5-04C2-B589-2030FE37D6BA}"/>
              </a:ext>
            </a:extLst>
          </p:cNvPr>
          <p:cNvSpPr>
            <a:spLocks noGrp="1"/>
          </p:cNvSpPr>
          <p:nvPr>
            <p:ph type="title"/>
          </p:nvPr>
        </p:nvSpPr>
        <p:spPr/>
        <p:txBody>
          <a:bodyPr/>
          <a:lstStyle/>
          <a:p>
            <a:r>
              <a:rPr lang="sv-SE" dirty="0"/>
              <a:t>Beläggning korttidsboende</a:t>
            </a:r>
          </a:p>
        </p:txBody>
      </p:sp>
      <p:graphicFrame>
        <p:nvGraphicFramePr>
          <p:cNvPr id="7" name="Platshållare för innehåll 6">
            <a:extLst>
              <a:ext uri="{FF2B5EF4-FFF2-40B4-BE49-F238E27FC236}">
                <a16:creationId xmlns:a16="http://schemas.microsoft.com/office/drawing/2014/main" id="{D765BC55-FEE0-4C3C-918D-81AD1D4B5072}"/>
              </a:ext>
            </a:extLst>
          </p:cNvPr>
          <p:cNvGraphicFramePr>
            <a:graphicFrameLocks noGrp="1"/>
          </p:cNvGraphicFramePr>
          <p:nvPr>
            <p:ph idx="1"/>
            <p:extLst>
              <p:ext uri="{D42A27DB-BD31-4B8C-83A1-F6EECF244321}">
                <p14:modId xmlns:p14="http://schemas.microsoft.com/office/powerpoint/2010/main" val="582390504"/>
              </p:ext>
            </p:extLst>
          </p:nvPr>
        </p:nvGraphicFramePr>
        <p:xfrm>
          <a:off x="838200" y="1808163"/>
          <a:ext cx="10515600" cy="41417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20871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eksands kommun">
  <a:themeElements>
    <a:clrScheme name="Leksands_kommun_Colors">
      <a:dk1>
        <a:srgbClr val="000000"/>
      </a:dk1>
      <a:lt1>
        <a:srgbClr val="FFFFFF"/>
      </a:lt1>
      <a:dk2>
        <a:srgbClr val="003E65"/>
      </a:dk2>
      <a:lt2>
        <a:srgbClr val="E5E5E5"/>
      </a:lt2>
      <a:accent1>
        <a:srgbClr val="336699"/>
      </a:accent1>
      <a:accent2>
        <a:srgbClr val="FDC72F"/>
      </a:accent2>
      <a:accent3>
        <a:srgbClr val="6C757D"/>
      </a:accent3>
      <a:accent4>
        <a:srgbClr val="D24241"/>
      </a:accent4>
      <a:accent5>
        <a:srgbClr val="157EA8"/>
      </a:accent5>
      <a:accent6>
        <a:srgbClr val="6B7E0C"/>
      </a:accent6>
      <a:hlink>
        <a:srgbClr val="336699"/>
      </a:hlink>
      <a:folHlink>
        <a:srgbClr val="D24241"/>
      </a:folHlink>
    </a:clrScheme>
    <a:fontScheme name="Leksands_kommun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ksand #02.potx" id="{20091CCD-25FB-4244-B228-1AF79F782A79}" vid="{9D90AAB1-9A14-4A7F-8485-1F56778A3821}"/>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270</TotalTime>
  <Words>273</Words>
  <Application>Microsoft Office PowerPoint</Application>
  <PresentationFormat>Bredbild</PresentationFormat>
  <Paragraphs>43</Paragraphs>
  <Slides>15</Slides>
  <Notes>5</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15</vt:i4>
      </vt:variant>
    </vt:vector>
  </HeadingPairs>
  <TitlesOfParts>
    <vt:vector size="21" baseType="lpstr">
      <vt:lpstr>Aptos</vt:lpstr>
      <vt:lpstr>Arial</vt:lpstr>
      <vt:lpstr>Calibri</vt:lpstr>
      <vt:lpstr>Calibri Light</vt:lpstr>
      <vt:lpstr>Office-tema</vt:lpstr>
      <vt:lpstr>Leksands kommun</vt:lpstr>
      <vt:lpstr>Utskott mars</vt:lpstr>
      <vt:lpstr>Utfall februari 2024</vt:lpstr>
      <vt:lpstr>Kort info om resultat jan-feb 2024, +14,7 Mkr  (ej prognos)</vt:lpstr>
      <vt:lpstr>Nyckeltal</vt:lpstr>
      <vt:lpstr>Sjukfrånvaro sociala sektorn</vt:lpstr>
      <vt:lpstr>Övertid 2022-januari 2024</vt:lpstr>
      <vt:lpstr>Övertid per januari</vt:lpstr>
      <vt:lpstr>Beläggning per månad särskilt boende</vt:lpstr>
      <vt:lpstr>Beläggning korttidsboende</vt:lpstr>
      <vt:lpstr>Hemtjänsttimmar egen regi</vt:lpstr>
      <vt:lpstr>Hemtjänst extern regi</vt:lpstr>
      <vt:lpstr>Delegerade HSL timmar</vt:lpstr>
      <vt:lpstr>Placeringar vuxna</vt:lpstr>
      <vt:lpstr>Placeringar barn och unga</vt:lpstr>
      <vt:lpstr>Ekonomiskt bistånd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Utskott mars</dc:title>
  <dc:creator>Yvonne Thorell</dc:creator>
  <cp:lastModifiedBy>Helen Norling</cp:lastModifiedBy>
  <cp:revision>19</cp:revision>
  <dcterms:created xsi:type="dcterms:W3CDTF">2024-03-04T13:16:12Z</dcterms:created>
  <dcterms:modified xsi:type="dcterms:W3CDTF">2024-05-16T12:20:02Z</dcterms:modified>
</cp:coreProperties>
</file>